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77"/>
  </p:notesMasterIdLst>
  <p:sldIdLst>
    <p:sldId id="256" r:id="rId2"/>
    <p:sldId id="257" r:id="rId3"/>
    <p:sldId id="328" r:id="rId4"/>
    <p:sldId id="374" r:id="rId5"/>
    <p:sldId id="258" r:id="rId6"/>
    <p:sldId id="375" r:id="rId7"/>
    <p:sldId id="260" r:id="rId8"/>
    <p:sldId id="261" r:id="rId9"/>
    <p:sldId id="262" r:id="rId10"/>
    <p:sldId id="263" r:id="rId11"/>
    <p:sldId id="266" r:id="rId12"/>
    <p:sldId id="268" r:id="rId13"/>
    <p:sldId id="271" r:id="rId14"/>
    <p:sldId id="331" r:id="rId15"/>
    <p:sldId id="371" r:id="rId16"/>
    <p:sldId id="342" r:id="rId17"/>
    <p:sldId id="343" r:id="rId18"/>
    <p:sldId id="348" r:id="rId19"/>
    <p:sldId id="351" r:id="rId20"/>
    <p:sldId id="352" r:id="rId21"/>
    <p:sldId id="354" r:id="rId22"/>
    <p:sldId id="355" r:id="rId23"/>
    <p:sldId id="376" r:id="rId24"/>
    <p:sldId id="377" r:id="rId25"/>
    <p:sldId id="378" r:id="rId26"/>
    <p:sldId id="379" r:id="rId27"/>
    <p:sldId id="380" r:id="rId28"/>
    <p:sldId id="381" r:id="rId29"/>
    <p:sldId id="264" r:id="rId30"/>
    <p:sldId id="382" r:id="rId31"/>
    <p:sldId id="267" r:id="rId32"/>
    <p:sldId id="383" r:id="rId33"/>
    <p:sldId id="269" r:id="rId34"/>
    <p:sldId id="270" r:id="rId35"/>
    <p:sldId id="272" r:id="rId36"/>
    <p:sldId id="273" r:id="rId37"/>
    <p:sldId id="274" r:id="rId38"/>
    <p:sldId id="275" r:id="rId39"/>
    <p:sldId id="278" r:id="rId40"/>
    <p:sldId id="384" r:id="rId41"/>
    <p:sldId id="388" r:id="rId42"/>
    <p:sldId id="387" r:id="rId43"/>
    <p:sldId id="386" r:id="rId44"/>
    <p:sldId id="393" r:id="rId45"/>
    <p:sldId id="392" r:id="rId46"/>
    <p:sldId id="391" r:id="rId47"/>
    <p:sldId id="385" r:id="rId48"/>
    <p:sldId id="390" r:id="rId49"/>
    <p:sldId id="389" r:id="rId50"/>
    <p:sldId id="409" r:id="rId51"/>
    <p:sldId id="360" r:id="rId52"/>
    <p:sldId id="361" r:id="rId53"/>
    <p:sldId id="322" r:id="rId54"/>
    <p:sldId id="323" r:id="rId55"/>
    <p:sldId id="324" r:id="rId56"/>
    <p:sldId id="325" r:id="rId57"/>
    <p:sldId id="395" r:id="rId58"/>
    <p:sldId id="400" r:id="rId59"/>
    <p:sldId id="394" r:id="rId60"/>
    <p:sldId id="396" r:id="rId61"/>
    <p:sldId id="397" r:id="rId62"/>
    <p:sldId id="398" r:id="rId63"/>
    <p:sldId id="399" r:id="rId64"/>
    <p:sldId id="401" r:id="rId65"/>
    <p:sldId id="402" r:id="rId66"/>
    <p:sldId id="279" r:id="rId67"/>
    <p:sldId id="410" r:id="rId68"/>
    <p:sldId id="285" r:id="rId69"/>
    <p:sldId id="408" r:id="rId70"/>
    <p:sldId id="406" r:id="rId71"/>
    <p:sldId id="407" r:id="rId72"/>
    <p:sldId id="412" r:id="rId73"/>
    <p:sldId id="411" r:id="rId74"/>
    <p:sldId id="413" r:id="rId75"/>
    <p:sldId id="404"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p:cViewPr varScale="1">
        <p:scale>
          <a:sx n="114" d="100"/>
          <a:sy n="114" d="100"/>
        </p:scale>
        <p:origin x="1560"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A84910-0757-4470-9F97-E76E9BA01EC8}" type="datetimeFigureOut">
              <a:rPr lang="en-IN" smtClean="0"/>
              <a:t>18-10-2021</a:t>
            </a:fld>
            <a:endParaRPr lang="en-I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2FBDF5-5227-4725-9B96-AB98A8284681}" type="slidenum">
              <a:rPr lang="en-IN" smtClean="0"/>
              <a:t>‹#›</a:t>
            </a:fld>
            <a:endParaRPr lang="en-IN"/>
          </a:p>
        </p:txBody>
      </p:sp>
    </p:spTree>
    <p:extLst>
      <p:ext uri="{BB962C8B-B14F-4D97-AF65-F5344CB8AC3E}">
        <p14:creationId xmlns:p14="http://schemas.microsoft.com/office/powerpoint/2010/main" val="977034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8E74C3-2EC2-44BF-A0FC-FA86E33F0D80}" type="slidenum">
              <a:rPr lang="en-US" smtClean="0"/>
              <a:pPr/>
              <a:t>25</a:t>
            </a:fld>
            <a:endParaRPr lang="en-US"/>
          </a:p>
        </p:txBody>
      </p:sp>
    </p:spTree>
    <p:extLst>
      <p:ext uri="{BB962C8B-B14F-4D97-AF65-F5344CB8AC3E}">
        <p14:creationId xmlns:p14="http://schemas.microsoft.com/office/powerpoint/2010/main" val="3915332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8E74C3-2EC2-44BF-A0FC-FA86E33F0D80}" type="slidenum">
              <a:rPr lang="en-US" smtClean="0"/>
              <a:pPr/>
              <a:t>36</a:t>
            </a:fld>
            <a:endParaRPr lang="en-US"/>
          </a:p>
        </p:txBody>
      </p:sp>
    </p:spTree>
    <p:extLst>
      <p:ext uri="{BB962C8B-B14F-4D97-AF65-F5344CB8AC3E}">
        <p14:creationId xmlns:p14="http://schemas.microsoft.com/office/powerpoint/2010/main" val="778916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02FBDF5-5227-4725-9B96-AB98A8284681}" type="slidenum">
              <a:rPr lang="en-IN" smtClean="0"/>
              <a:t>38</a:t>
            </a:fld>
            <a:endParaRPr lang="en-IN"/>
          </a:p>
        </p:txBody>
      </p:sp>
    </p:spTree>
    <p:extLst>
      <p:ext uri="{BB962C8B-B14F-4D97-AF65-F5344CB8AC3E}">
        <p14:creationId xmlns:p14="http://schemas.microsoft.com/office/powerpoint/2010/main" val="3195616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02FBDF5-5227-4725-9B96-AB98A8284681}" type="slidenum">
              <a:rPr lang="en-IN" smtClean="0"/>
              <a:t>65</a:t>
            </a:fld>
            <a:endParaRPr lang="en-IN"/>
          </a:p>
        </p:txBody>
      </p:sp>
    </p:spTree>
    <p:extLst>
      <p:ext uri="{BB962C8B-B14F-4D97-AF65-F5344CB8AC3E}">
        <p14:creationId xmlns:p14="http://schemas.microsoft.com/office/powerpoint/2010/main" val="1381621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517C3F6-2D0C-4DB1-9852-826449F23860}"/>
              </a:ext>
            </a:extLst>
          </p:cNvPr>
          <p:cNvSpPr>
            <a:spLocks noGrp="1" noChangeArrowheads="1"/>
          </p:cNvSpPr>
          <p:nvPr>
            <p:ph type="sldNum" sz="quarter" idx="5"/>
          </p:nvPr>
        </p:nvSpPr>
        <p:spPr>
          <a:ln/>
        </p:spPr>
        <p:txBody>
          <a:bodyPr/>
          <a:lstStyle/>
          <a:p>
            <a:fld id="{F249E342-382F-49A4-A614-110AE9181157}" type="slidenum">
              <a:rPr lang="en-US" altLang="en-US"/>
              <a:pPr/>
              <a:t>69</a:t>
            </a:fld>
            <a:endParaRPr lang="en-US" altLang="en-US"/>
          </a:p>
        </p:txBody>
      </p:sp>
      <p:sp>
        <p:nvSpPr>
          <p:cNvPr id="31746" name="Rectangle 2">
            <a:extLst>
              <a:ext uri="{FF2B5EF4-FFF2-40B4-BE49-F238E27FC236}">
                <a16:creationId xmlns:a16="http://schemas.microsoft.com/office/drawing/2014/main" id="{09853536-C213-494F-9BA1-A35E40FFD209}"/>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4B5105C3-701A-4812-8F18-9A6630C6E4E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5159CE0-8C91-4C06-8D0C-2689F75A7E9A}"/>
              </a:ext>
            </a:extLst>
          </p:cNvPr>
          <p:cNvSpPr>
            <a:spLocks noGrp="1" noChangeArrowheads="1"/>
          </p:cNvSpPr>
          <p:nvPr>
            <p:ph type="sldNum" sz="quarter" idx="5"/>
          </p:nvPr>
        </p:nvSpPr>
        <p:spPr>
          <a:ln/>
        </p:spPr>
        <p:txBody>
          <a:bodyPr/>
          <a:lstStyle/>
          <a:p>
            <a:fld id="{EB117D13-3AE6-49AA-8135-73200609B391}" type="slidenum">
              <a:rPr lang="en-US" altLang="en-US"/>
              <a:pPr/>
              <a:t>70</a:t>
            </a:fld>
            <a:endParaRPr lang="en-US" altLang="en-US"/>
          </a:p>
        </p:txBody>
      </p:sp>
      <p:sp>
        <p:nvSpPr>
          <p:cNvPr id="25602" name="Rectangle 2">
            <a:extLst>
              <a:ext uri="{FF2B5EF4-FFF2-40B4-BE49-F238E27FC236}">
                <a16:creationId xmlns:a16="http://schemas.microsoft.com/office/drawing/2014/main" id="{796C939A-7529-4960-B975-0F7EAD198ACF}"/>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A782AFAA-11CB-46D8-8CB0-302CE6C44CD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08C4503-F917-4309-B9F1-35F4B8E61D86}"/>
              </a:ext>
            </a:extLst>
          </p:cNvPr>
          <p:cNvSpPr>
            <a:spLocks noGrp="1" noChangeArrowheads="1"/>
          </p:cNvSpPr>
          <p:nvPr>
            <p:ph type="sldNum" sz="quarter" idx="5"/>
          </p:nvPr>
        </p:nvSpPr>
        <p:spPr>
          <a:ln/>
        </p:spPr>
        <p:txBody>
          <a:bodyPr/>
          <a:lstStyle/>
          <a:p>
            <a:fld id="{5401FAAD-B30E-44E3-B4D5-64B6B0C1BE3D}" type="slidenum">
              <a:rPr lang="en-US" altLang="en-US"/>
              <a:pPr/>
              <a:t>71</a:t>
            </a:fld>
            <a:endParaRPr lang="en-US" altLang="en-US"/>
          </a:p>
        </p:txBody>
      </p:sp>
      <p:sp>
        <p:nvSpPr>
          <p:cNvPr id="27650" name="Rectangle 2">
            <a:extLst>
              <a:ext uri="{FF2B5EF4-FFF2-40B4-BE49-F238E27FC236}">
                <a16:creationId xmlns:a16="http://schemas.microsoft.com/office/drawing/2014/main" id="{3EFA4AD0-EA70-4DF5-90CA-10BCA42C75C4}"/>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6AF97D2C-03D2-4DED-9B34-7297BA110268}"/>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74319" y="2166365"/>
            <a:ext cx="8603674" cy="1739347"/>
          </a:xfrm>
        </p:spPr>
        <p:txBody>
          <a:bodyPr tIns="45720" bIns="45720" anchor="ctr">
            <a:normAutofit/>
          </a:bodyPr>
          <a:lstStyle>
            <a:lvl1pPr algn="ctr">
              <a:lnSpc>
                <a:spcPct val="80000"/>
              </a:lnSpc>
              <a:defRPr sz="6000" spc="0" baseline="0"/>
            </a:lvl1pPr>
          </a:lstStyle>
          <a:p>
            <a:r>
              <a:rPr lang="en-US"/>
              <a:t>Click to edit Master title style</a:t>
            </a:r>
            <a:endParaRPr lang="en-US" dirty="0"/>
          </a:p>
        </p:txBody>
      </p:sp>
      <p:sp>
        <p:nvSpPr>
          <p:cNvPr id="3" name="Subtitle 2"/>
          <p:cNvSpPr>
            <a:spLocks noGrp="1"/>
          </p:cNvSpPr>
          <p:nvPr>
            <p:ph type="subTitle" idx="1"/>
          </p:nvPr>
        </p:nvSpPr>
        <p:spPr>
          <a:xfrm>
            <a:off x="1143000" y="3970315"/>
            <a:ext cx="6858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9248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2426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764484" y="0"/>
            <a:ext cx="2057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870468" y="609600"/>
            <a:ext cx="1801785"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609600"/>
            <a:ext cx="5979968"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422855"/>
            <a:ext cx="2057397" cy="365125"/>
          </a:xfrm>
        </p:spPr>
        <p:txBody>
          <a:bodyPr/>
          <a:lstStyle/>
          <a:p>
            <a:fld id="{1D8BD707-D9CF-40AE-B4C6-C98DA3205C09}" type="datetimeFigureOut">
              <a:rPr lang="en-US" smtClean="0"/>
              <a:pPr/>
              <a:t>10/18/2021</a:t>
            </a:fld>
            <a:endParaRPr lang="en-US"/>
          </a:p>
        </p:txBody>
      </p:sp>
      <p:sp>
        <p:nvSpPr>
          <p:cNvPr id="5" name="Footer Placeholder 4"/>
          <p:cNvSpPr>
            <a:spLocks noGrp="1"/>
          </p:cNvSpPr>
          <p:nvPr>
            <p:ph type="ftr" sz="quarter" idx="11"/>
          </p:nvPr>
        </p:nvSpPr>
        <p:spPr>
          <a:xfrm>
            <a:off x="2832102" y="6422855"/>
            <a:ext cx="3209752" cy="365125"/>
          </a:xfrm>
        </p:spPr>
        <p:txBody>
          <a:bodyPr/>
          <a:lstStyle/>
          <a:p>
            <a:endParaRPr lang="en-US"/>
          </a:p>
        </p:txBody>
      </p:sp>
      <p:sp>
        <p:nvSpPr>
          <p:cNvPr id="6" name="Slide Number Placeholder 5"/>
          <p:cNvSpPr>
            <a:spLocks noGrp="1"/>
          </p:cNvSpPr>
          <p:nvPr>
            <p:ph type="sldNum" sz="quarter" idx="12"/>
          </p:nvPr>
        </p:nvSpPr>
        <p:spPr>
          <a:xfrm>
            <a:off x="6054787" y="6422855"/>
            <a:ext cx="659819" cy="3651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2148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3548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4893" y="2208879"/>
            <a:ext cx="7886700" cy="1676400"/>
          </a:xfrm>
        </p:spPr>
        <p:txBody>
          <a:bodyPr anchor="ctr">
            <a:noAutofit/>
          </a:bodyPr>
          <a:lstStyle>
            <a:lvl1pPr algn="ctr">
              <a:lnSpc>
                <a:spcPct val="80000"/>
              </a:lnSpc>
              <a:defRPr sz="6000" b="0" spc="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4893" y="3984400"/>
            <a:ext cx="78867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1D8BD707-D9CF-40AE-B4C6-C98DA3205C09}" type="datetimeFigureOut">
              <a:rPr lang="en-US" smtClean="0"/>
              <a:pPr/>
              <a:t>10/18/2021</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5229798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797"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00600"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10/18/2021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7852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656566"/>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0428"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00428" y="2656564"/>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10/18/2021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3690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10/18/2021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6924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2357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85800" y="2148840"/>
            <a:ext cx="4572000" cy="38404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892568" y="2147487"/>
            <a:ext cx="2560320" cy="3432319"/>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4416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685800" y="2211494"/>
            <a:ext cx="4754880" cy="384048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885351" y="2150621"/>
            <a:ext cx="2560320" cy="3429000"/>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8663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41000"/>
          </a:schemeClr>
        </a:solidFill>
        <a:effectLst/>
      </p:bgPr>
    </p:bg>
    <p:spTree>
      <p:nvGrpSpPr>
        <p:cNvPr id="1" name=""/>
        <p:cNvGrpSpPr/>
        <p:nvPr/>
      </p:nvGrpSpPr>
      <p:grpSpPr>
        <a:xfrm>
          <a:off x="0" y="0"/>
          <a:ext cx="0" cy="0"/>
          <a:chOff x="0" y="0"/>
          <a:chExt cx="0" cy="0"/>
        </a:xfrm>
      </p:grpSpPr>
      <p:sp>
        <p:nvSpPr>
          <p:cNvPr id="7" name="Rectangle 6"/>
          <p:cNvSpPr/>
          <p:nvPr/>
        </p:nvSpPr>
        <p:spPr>
          <a:xfrm>
            <a:off x="362" y="176109"/>
            <a:ext cx="9141714"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85019" y="284176"/>
            <a:ext cx="777240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019" y="2011680"/>
            <a:ext cx="777240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557" y="6422855"/>
            <a:ext cx="2595043" cy="365125"/>
          </a:xfrm>
          <a:prstGeom prst="rect">
            <a:avLst/>
          </a:prstGeom>
        </p:spPr>
        <p:txBody>
          <a:bodyPr vert="horz" lIns="91440" tIns="45720" rIns="45720" bIns="45720" rtlCol="0" anchor="ctr"/>
          <a:lstStyle>
            <a:lvl1pPr algn="l">
              <a:defRPr sz="1050">
                <a:solidFill>
                  <a:schemeClr val="tx1"/>
                </a:solidFill>
              </a:defRPr>
            </a:lvl1pPr>
          </a:lstStyle>
          <a:p>
            <a:fld id="{1D8BD707-D9CF-40AE-B4C6-C98DA3205C09}" type="datetimeFigureOut">
              <a:rPr lang="en-US" smtClean="0"/>
              <a:pPr/>
              <a:t>10/18/2021</a:t>
            </a:fld>
            <a:endParaRPr lang="en-US"/>
          </a:p>
        </p:txBody>
      </p:sp>
      <p:sp>
        <p:nvSpPr>
          <p:cNvPr id="5" name="Footer Placeholder 4"/>
          <p:cNvSpPr>
            <a:spLocks noGrp="1"/>
          </p:cNvSpPr>
          <p:nvPr>
            <p:ph type="ftr" sz="quarter" idx="3"/>
          </p:nvPr>
        </p:nvSpPr>
        <p:spPr>
          <a:xfrm>
            <a:off x="4191000" y="6422855"/>
            <a:ext cx="4060627"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8265139" y="6422855"/>
            <a:ext cx="709698" cy="365125"/>
          </a:xfrm>
          <a:prstGeom prst="rect">
            <a:avLst/>
          </a:prstGeom>
        </p:spPr>
        <p:txBody>
          <a:bodyPr vert="horz" lIns="45720" tIns="45720" rIns="91440" bIns="45720" rtlCol="0" anchor="ctr"/>
          <a:lstStyle>
            <a:lvl1pPr algn="l">
              <a:defRPr sz="1200" b="0">
                <a:solidFill>
                  <a:schemeClr val="tx1"/>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95143999"/>
      </p:ext>
    </p:extLst>
  </p:cSld>
  <p:clrMap bg1="dk1" tx1="lt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audio" Target="file:///C:\Documents%20and%20Settings\Rui\My%20Documents\Catia%20Files\Cardiac%20Device%202\Cardiac%20Device%20Presentation%202\voice_12.wav" TargetMode="External"/><Relationship Id="rId5" Type="http://schemas.openxmlformats.org/officeDocument/2006/relationships/image" Target="../media/image27.png"/><Relationship Id="rId4" Type="http://schemas.openxmlformats.org/officeDocument/2006/relationships/image" Target="../media/image26.emf"/></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audio" Target="../media/audio1.wav"/><Relationship Id="rId5" Type="http://schemas.openxmlformats.org/officeDocument/2006/relationships/image" Target="../media/image27.png"/><Relationship Id="rId4" Type="http://schemas.openxmlformats.org/officeDocument/2006/relationships/image" Target="../media/image28.emf"/></Relationships>
</file>

<file path=ppt/slides/_rels/slide7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6300" y="1447800"/>
            <a:ext cx="7391400" cy="2743200"/>
          </a:xfrm>
          <a:ln>
            <a:solidFill>
              <a:schemeClr val="accent1">
                <a:alpha val="88000"/>
              </a:schemeClr>
            </a:solidFill>
          </a:ln>
        </p:spPr>
        <p:style>
          <a:lnRef idx="1">
            <a:schemeClr val="accent1"/>
          </a:lnRef>
          <a:fillRef idx="2">
            <a:schemeClr val="accent1"/>
          </a:fillRef>
          <a:effectRef idx="1">
            <a:schemeClr val="accent1"/>
          </a:effectRef>
          <a:fontRef idx="minor">
            <a:schemeClr val="dk1"/>
          </a:fontRef>
        </p:style>
        <p:txBody>
          <a:bodyPr>
            <a:noAutofit/>
          </a:bodyPr>
          <a:lstStyle/>
          <a:p>
            <a:pPr>
              <a:lnSpc>
                <a:spcPct val="200000"/>
              </a:lnSpc>
            </a:pPr>
            <a:r>
              <a:rPr lang="en-US" sz="4400" b="1" dirty="0">
                <a:solidFill>
                  <a:srgbClr val="FF0000"/>
                </a:solidFill>
                <a:latin typeface="Times New Roman" pitchFamily="18" charset="0"/>
                <a:cs typeface="Times New Roman" pitchFamily="18" charset="0"/>
              </a:rPr>
              <a:t>CLINICAL MANAGEMENT OF COVID- 19  </a:t>
            </a:r>
          </a:p>
        </p:txBody>
      </p:sp>
      <p:sp>
        <p:nvSpPr>
          <p:cNvPr id="5" name="Rectangle 4">
            <a:extLst>
              <a:ext uri="{FF2B5EF4-FFF2-40B4-BE49-F238E27FC236}">
                <a16:creationId xmlns:a16="http://schemas.microsoft.com/office/drawing/2014/main" id="{626BB81C-4AC8-4FF2-B026-7C96E14364E0}"/>
              </a:ext>
            </a:extLst>
          </p:cNvPr>
          <p:cNvSpPr/>
          <p:nvPr/>
        </p:nvSpPr>
        <p:spPr>
          <a:xfrm>
            <a:off x="4914900" y="4267200"/>
            <a:ext cx="4305300" cy="2286000"/>
          </a:xfrm>
          <a:prstGeom prst="rect">
            <a:avLst/>
          </a:prstGeom>
        </p:spPr>
        <p:txBody>
          <a:bodyPr/>
          <a:lstStyle/>
          <a:p>
            <a:pPr lvl="0"/>
            <a:r>
              <a:rPr lang="en-US" b="1" dirty="0">
                <a:solidFill>
                  <a:schemeClr val="bg1"/>
                </a:solidFill>
                <a:latin typeface="Times New Roman" panose="02020603050405020304" pitchFamily="18" charset="0"/>
                <a:cs typeface="Times New Roman" panose="02020603050405020304" pitchFamily="18" charset="0"/>
              </a:rPr>
              <a:t>By </a:t>
            </a:r>
          </a:p>
          <a:p>
            <a:pPr lvl="0"/>
            <a:r>
              <a:rPr lang="en-US" b="1" dirty="0">
                <a:solidFill>
                  <a:schemeClr val="bg1"/>
                </a:solidFill>
                <a:latin typeface="Times New Roman" panose="02020603050405020304" pitchFamily="18" charset="0"/>
                <a:cs typeface="Times New Roman" panose="02020603050405020304" pitchFamily="18" charset="0"/>
              </a:rPr>
              <a:t>Dr. Tarun Lall</a:t>
            </a:r>
            <a:endParaRPr lang="en-IN" b="1" dirty="0">
              <a:solidFill>
                <a:schemeClr val="bg1"/>
              </a:solidFill>
              <a:latin typeface="Times New Roman" panose="02020603050405020304" pitchFamily="18" charset="0"/>
              <a:cs typeface="Times New Roman" panose="02020603050405020304" pitchFamily="18" charset="0"/>
            </a:endParaRPr>
          </a:p>
          <a:p>
            <a:pPr lvl="0"/>
            <a:r>
              <a:rPr lang="en-US" b="1" dirty="0">
                <a:solidFill>
                  <a:schemeClr val="bg1"/>
                </a:solidFill>
                <a:latin typeface="Times New Roman" panose="02020603050405020304" pitchFamily="18" charset="0"/>
                <a:cs typeface="Times New Roman" panose="02020603050405020304" pitchFamily="18" charset="0"/>
              </a:rPr>
              <a:t>Senior Professor</a:t>
            </a:r>
            <a:endParaRPr lang="en-IN" b="1" dirty="0">
              <a:solidFill>
                <a:schemeClr val="bg1"/>
              </a:solidFill>
              <a:latin typeface="Times New Roman" panose="02020603050405020304" pitchFamily="18" charset="0"/>
              <a:cs typeface="Times New Roman" panose="02020603050405020304" pitchFamily="18" charset="0"/>
            </a:endParaRPr>
          </a:p>
          <a:p>
            <a:pPr lvl="0"/>
            <a:r>
              <a:rPr lang="en-US" b="1" dirty="0">
                <a:solidFill>
                  <a:schemeClr val="bg1"/>
                </a:solidFill>
                <a:latin typeface="Times New Roman" panose="02020603050405020304" pitchFamily="18" charset="0"/>
                <a:cs typeface="Times New Roman" panose="02020603050405020304" pitchFamily="18" charset="0"/>
              </a:rPr>
              <a:t>Medical Officer Incharge 300 Bedded ICU</a:t>
            </a:r>
            <a:endParaRPr lang="en-IN" b="1" dirty="0">
              <a:solidFill>
                <a:schemeClr val="bg1"/>
              </a:solidFill>
              <a:latin typeface="Times New Roman" panose="02020603050405020304" pitchFamily="18" charset="0"/>
              <a:cs typeface="Times New Roman" panose="02020603050405020304" pitchFamily="18" charset="0"/>
            </a:endParaRPr>
          </a:p>
          <a:p>
            <a:pPr lvl="0"/>
            <a:r>
              <a:rPr lang="en-US" b="1" dirty="0">
                <a:solidFill>
                  <a:schemeClr val="bg1"/>
                </a:solidFill>
                <a:latin typeface="Times New Roman" panose="02020603050405020304" pitchFamily="18" charset="0"/>
                <a:cs typeface="Times New Roman" panose="02020603050405020304" pitchFamily="18" charset="0"/>
              </a:rPr>
              <a:t>Rajasthan University of Health Sciences</a:t>
            </a:r>
            <a:endParaRPr lang="en-IN" b="1" dirty="0">
              <a:solidFill>
                <a:schemeClr val="bg1"/>
              </a:solidFill>
              <a:latin typeface="Times New Roman" panose="02020603050405020304" pitchFamily="18" charset="0"/>
              <a:cs typeface="Times New Roman" panose="02020603050405020304" pitchFamily="18" charset="0"/>
            </a:endParaRPr>
          </a:p>
          <a:p>
            <a:pPr lvl="0"/>
            <a:r>
              <a:rPr lang="en-US" b="1" dirty="0">
                <a:solidFill>
                  <a:schemeClr val="bg1"/>
                </a:solidFill>
                <a:latin typeface="Times New Roman" panose="02020603050405020304" pitchFamily="18" charset="0"/>
                <a:cs typeface="Times New Roman" panose="02020603050405020304" pitchFamily="18" charset="0"/>
              </a:rPr>
              <a:t>Nodal Officer Incharge Trauma Center</a:t>
            </a:r>
            <a:endParaRPr lang="en-IN" b="1" dirty="0">
              <a:solidFill>
                <a:schemeClr val="bg1"/>
              </a:solidFill>
              <a:latin typeface="Times New Roman" panose="02020603050405020304" pitchFamily="18" charset="0"/>
              <a:cs typeface="Times New Roman" panose="02020603050405020304" pitchFamily="18" charset="0"/>
            </a:endParaRPr>
          </a:p>
          <a:p>
            <a:pPr lvl="0"/>
            <a:r>
              <a:rPr lang="en-US" b="1" dirty="0">
                <a:solidFill>
                  <a:schemeClr val="bg1"/>
                </a:solidFill>
                <a:latin typeface="Times New Roman" panose="02020603050405020304" pitchFamily="18" charset="0"/>
                <a:cs typeface="Times New Roman" panose="02020603050405020304" pitchFamily="18" charset="0"/>
              </a:rPr>
              <a:t>Sawai Mansingh Medical College &amp; Associated Group of Hospitals</a:t>
            </a:r>
            <a:endParaRPr lang="en-IN"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75754617"/>
              </p:ext>
            </p:extLst>
          </p:nvPr>
        </p:nvGraphicFramePr>
        <p:xfrm>
          <a:off x="152400" y="1905000"/>
          <a:ext cx="8782050" cy="5105400"/>
        </p:xfrm>
        <a:graphic>
          <a:graphicData uri="http://schemas.openxmlformats.org/drawingml/2006/table">
            <a:tbl>
              <a:tblPr firstRow="1" bandRow="1"/>
              <a:tblGrid>
                <a:gridCol w="2144455">
                  <a:extLst>
                    <a:ext uri="{9D8B030D-6E8A-4147-A177-3AD203B41FA5}">
                      <a16:colId xmlns:a16="http://schemas.microsoft.com/office/drawing/2014/main" val="20001"/>
                    </a:ext>
                  </a:extLst>
                </a:gridCol>
                <a:gridCol w="6637595">
                  <a:extLst>
                    <a:ext uri="{9D8B030D-6E8A-4147-A177-3AD203B41FA5}">
                      <a16:colId xmlns:a16="http://schemas.microsoft.com/office/drawing/2014/main" val="20002"/>
                    </a:ext>
                  </a:extLst>
                </a:gridCol>
              </a:tblGrid>
              <a:tr h="5105400">
                <a:tc>
                  <a:txBody>
                    <a:bodyPr/>
                    <a:lstStyle/>
                    <a:p>
                      <a:pPr algn="l"/>
                      <a:r>
                        <a:rPr lang="en-US" sz="1600" b="1" kern="1200" baseline="0" dirty="0">
                          <a:solidFill>
                            <a:schemeClr val="bg1"/>
                          </a:solidFill>
                          <a:latin typeface="Times New Roman" panose="02020603050405020304" pitchFamily="18" charset="0"/>
                          <a:cs typeface="Times New Roman" panose="02020603050405020304" pitchFamily="18" charset="0"/>
                        </a:rPr>
                        <a:t>MULTISYSTEM INFLAMMATORY SYNDROME IN CHILDREN (MIS-C )</a:t>
                      </a:r>
                    </a:p>
                    <a:p>
                      <a:pPr algn="just"/>
                      <a:r>
                        <a:rPr lang="en-US" sz="1600" b="1" kern="1200" baseline="0" dirty="0">
                          <a:solidFill>
                            <a:schemeClr val="bg1"/>
                          </a:solidFill>
                          <a:latin typeface="Times New Roman" panose="02020603050405020304" pitchFamily="18" charset="0"/>
                          <a:cs typeface="Times New Roman" panose="02020603050405020304" pitchFamily="18" charset="0"/>
                        </a:rPr>
                        <a:t>  </a:t>
                      </a:r>
                    </a:p>
                    <a:p>
                      <a:pPr algn="just"/>
                      <a:endParaRPr lang="en-US" sz="1600" b="1" dirty="0">
                        <a:solidFill>
                          <a:schemeClr val="bg1"/>
                        </a:solidFill>
                        <a:latin typeface="Times New Roman" pitchFamily="18" charset="0"/>
                        <a:cs typeface="Times New Roman" pitchFamily="18" charset="0"/>
                      </a:endParaRPr>
                    </a:p>
                  </a:txBody>
                  <a:tcPr/>
                </a:tc>
                <a:tc>
                  <a:txBody>
                    <a:bodyPr/>
                    <a:lstStyle/>
                    <a:p>
                      <a:pPr algn="just"/>
                      <a:r>
                        <a:rPr lang="en-US" sz="1600" b="1" kern="1200" baseline="0" dirty="0">
                          <a:solidFill>
                            <a:schemeClr val="bg1"/>
                          </a:solidFill>
                          <a:latin typeface="Times New Roman" panose="02020603050405020304" pitchFamily="18" charset="0"/>
                          <a:cs typeface="Times New Roman" panose="02020603050405020304" pitchFamily="18" charset="0"/>
                        </a:rPr>
                        <a:t>Preliminary case definition: children and adolescents 0–19 years of age with fever &gt; 3 days </a:t>
                      </a:r>
                    </a:p>
                    <a:p>
                      <a:pPr algn="just"/>
                      <a:r>
                        <a:rPr lang="en-US" sz="1600" b="1" kern="1200" baseline="0" dirty="0">
                          <a:solidFill>
                            <a:schemeClr val="bg1"/>
                          </a:solidFill>
                          <a:latin typeface="Times New Roman" panose="02020603050405020304" pitchFamily="18" charset="0"/>
                          <a:cs typeface="Times New Roman" panose="02020603050405020304" pitchFamily="18" charset="0"/>
                        </a:rPr>
                        <a:t>AND two of the following: </a:t>
                      </a:r>
                    </a:p>
                    <a:p>
                      <a:pPr marL="285750" indent="-285750" algn="just">
                        <a:buFont typeface="Wingdings" panose="05000000000000000000" pitchFamily="2" charset="2"/>
                        <a:buChar char="Ø"/>
                      </a:pPr>
                      <a:r>
                        <a:rPr lang="en-US" sz="1600" b="1" kern="1200" baseline="0" dirty="0">
                          <a:solidFill>
                            <a:schemeClr val="bg1"/>
                          </a:solidFill>
                          <a:latin typeface="Times New Roman" panose="02020603050405020304" pitchFamily="18" charset="0"/>
                          <a:cs typeface="Times New Roman" panose="02020603050405020304" pitchFamily="18" charset="0"/>
                        </a:rPr>
                        <a:t>Rash or bilateral non-purulent conjunctivitis or muco-cutaneous inflammation signs (oral, hands or feet). </a:t>
                      </a:r>
                    </a:p>
                    <a:p>
                      <a:pPr marL="285750" indent="-285750" algn="just">
                        <a:buFont typeface="Wingdings" panose="05000000000000000000" pitchFamily="2" charset="2"/>
                        <a:buChar char="Ø"/>
                      </a:pPr>
                      <a:r>
                        <a:rPr lang="en-US" sz="1600" b="1" kern="1200" baseline="0" dirty="0">
                          <a:solidFill>
                            <a:schemeClr val="bg1"/>
                          </a:solidFill>
                          <a:latin typeface="Times New Roman" panose="02020603050405020304" pitchFamily="18" charset="0"/>
                          <a:cs typeface="Times New Roman" panose="02020603050405020304" pitchFamily="18" charset="0"/>
                        </a:rPr>
                        <a:t>Hypotension or shock. </a:t>
                      </a:r>
                    </a:p>
                    <a:p>
                      <a:pPr marL="285750" indent="-285750" algn="just">
                        <a:buFont typeface="Wingdings" panose="05000000000000000000" pitchFamily="2" charset="2"/>
                        <a:buChar char="Ø"/>
                      </a:pPr>
                      <a:r>
                        <a:rPr lang="en-US" sz="1600" b="1" kern="1200" baseline="0" dirty="0">
                          <a:solidFill>
                            <a:schemeClr val="bg1"/>
                          </a:solidFill>
                          <a:latin typeface="Times New Roman" panose="02020603050405020304" pitchFamily="18" charset="0"/>
                          <a:cs typeface="Times New Roman" panose="02020603050405020304" pitchFamily="18" charset="0"/>
                        </a:rPr>
                        <a:t>Features of myocardial dysfunction, pericarditis, valvulitis, or coronary abnormalities (including echo findings or elevated troponin/</a:t>
                      </a:r>
                      <a:r>
                        <a:rPr lang="en-US" sz="1600" b="1" kern="1200" baseline="0" dirty="0" err="1">
                          <a:solidFill>
                            <a:schemeClr val="bg1"/>
                          </a:solidFill>
                          <a:latin typeface="Times New Roman" panose="02020603050405020304" pitchFamily="18" charset="0"/>
                          <a:cs typeface="Times New Roman" panose="02020603050405020304" pitchFamily="18" charset="0"/>
                        </a:rPr>
                        <a:t>nt-probnp</a:t>
                      </a:r>
                      <a:r>
                        <a:rPr lang="en-US" sz="1600" b="1" kern="1200" baseline="0" dirty="0">
                          <a:solidFill>
                            <a:schemeClr val="bg1"/>
                          </a:solidFill>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Ø"/>
                      </a:pPr>
                      <a:r>
                        <a:rPr lang="en-US" sz="1600" b="1" kern="1200" baseline="0" dirty="0">
                          <a:solidFill>
                            <a:schemeClr val="bg1"/>
                          </a:solidFill>
                          <a:latin typeface="Times New Roman" panose="02020603050405020304" pitchFamily="18" charset="0"/>
                          <a:cs typeface="Times New Roman" panose="02020603050405020304" pitchFamily="18" charset="0"/>
                        </a:rPr>
                        <a:t>Evidence of coagulopathy (by </a:t>
                      </a:r>
                      <a:r>
                        <a:rPr lang="en-US" sz="1600" b="1" kern="1200" baseline="0" dirty="0" err="1">
                          <a:solidFill>
                            <a:schemeClr val="bg1"/>
                          </a:solidFill>
                          <a:latin typeface="Times New Roman" panose="02020603050405020304" pitchFamily="18" charset="0"/>
                          <a:cs typeface="Times New Roman" panose="02020603050405020304" pitchFamily="18" charset="0"/>
                        </a:rPr>
                        <a:t>pt</a:t>
                      </a:r>
                      <a:r>
                        <a:rPr lang="en-US" sz="1600" b="1" kern="1200" baseline="0" dirty="0">
                          <a:solidFill>
                            <a:schemeClr val="bg1"/>
                          </a:solidFill>
                          <a:latin typeface="Times New Roman" panose="02020603050405020304" pitchFamily="18" charset="0"/>
                          <a:cs typeface="Times New Roman" panose="02020603050405020304" pitchFamily="18" charset="0"/>
                        </a:rPr>
                        <a:t>, </a:t>
                      </a:r>
                      <a:r>
                        <a:rPr lang="en-US" sz="1600" b="1" kern="1200" baseline="0" dirty="0" err="1">
                          <a:solidFill>
                            <a:schemeClr val="bg1"/>
                          </a:solidFill>
                          <a:latin typeface="Times New Roman" panose="02020603050405020304" pitchFamily="18" charset="0"/>
                          <a:cs typeface="Times New Roman" panose="02020603050405020304" pitchFamily="18" charset="0"/>
                        </a:rPr>
                        <a:t>ptt</a:t>
                      </a:r>
                      <a:r>
                        <a:rPr lang="en-US" sz="1600" b="1" kern="1200" baseline="0" dirty="0">
                          <a:solidFill>
                            <a:schemeClr val="bg1"/>
                          </a:solidFill>
                          <a:latin typeface="Times New Roman" panose="02020603050405020304" pitchFamily="18" charset="0"/>
                          <a:cs typeface="Times New Roman" panose="02020603050405020304" pitchFamily="18" charset="0"/>
                        </a:rPr>
                        <a:t>, elevated d-dimers), </a:t>
                      </a:r>
                    </a:p>
                    <a:p>
                      <a:pPr marL="285750" indent="-285750" algn="just">
                        <a:buFont typeface="Wingdings" panose="05000000000000000000" pitchFamily="2" charset="2"/>
                        <a:buChar char="Ø"/>
                      </a:pPr>
                      <a:r>
                        <a:rPr lang="en-US" sz="1600" b="1" kern="1200" baseline="0" dirty="0">
                          <a:solidFill>
                            <a:schemeClr val="bg1"/>
                          </a:solidFill>
                          <a:latin typeface="Times New Roman" panose="02020603050405020304" pitchFamily="18" charset="0"/>
                          <a:cs typeface="Times New Roman" panose="02020603050405020304" pitchFamily="18" charset="0"/>
                        </a:rPr>
                        <a:t>Acute gastrointestinal problems (</a:t>
                      </a:r>
                      <a:r>
                        <a:rPr lang="en-US" sz="1600" b="1" kern="1200" baseline="0" dirty="0" err="1">
                          <a:solidFill>
                            <a:schemeClr val="bg1"/>
                          </a:solidFill>
                          <a:latin typeface="Times New Roman" panose="02020603050405020304" pitchFamily="18" charset="0"/>
                          <a:cs typeface="Times New Roman" panose="02020603050405020304" pitchFamily="18" charset="0"/>
                        </a:rPr>
                        <a:t>diarrhoea</a:t>
                      </a:r>
                      <a:r>
                        <a:rPr lang="en-US" sz="1600" b="1" kern="1200" baseline="0" dirty="0">
                          <a:solidFill>
                            <a:schemeClr val="bg1"/>
                          </a:solidFill>
                          <a:latin typeface="Times New Roman" panose="02020603050405020304" pitchFamily="18" charset="0"/>
                          <a:cs typeface="Times New Roman" panose="02020603050405020304" pitchFamily="18" charset="0"/>
                        </a:rPr>
                        <a:t>, vomiting, or abdominal pain).</a:t>
                      </a:r>
                    </a:p>
                    <a:p>
                      <a:pPr marL="285750" indent="-285750" algn="just">
                        <a:buFont typeface="Wingdings" panose="05000000000000000000" pitchFamily="2" charset="2"/>
                        <a:buChar char="Ø"/>
                      </a:pPr>
                      <a:r>
                        <a:rPr lang="en-US" sz="1600" b="1" kern="1200" baseline="0" dirty="0">
                          <a:solidFill>
                            <a:schemeClr val="bg1"/>
                          </a:solidFill>
                          <a:latin typeface="Times New Roman" panose="02020603050405020304" pitchFamily="18" charset="0"/>
                          <a:cs typeface="Times New Roman" panose="02020603050405020304" pitchFamily="18" charset="0"/>
                        </a:rPr>
                        <a:t>And elevated markers of inflammation such as </a:t>
                      </a:r>
                      <a:r>
                        <a:rPr lang="en-US" sz="1600" b="1" kern="1200" baseline="0" dirty="0" err="1">
                          <a:solidFill>
                            <a:schemeClr val="bg1"/>
                          </a:solidFill>
                          <a:latin typeface="Times New Roman" panose="02020603050405020304" pitchFamily="18" charset="0"/>
                          <a:cs typeface="Times New Roman" panose="02020603050405020304" pitchFamily="18" charset="0"/>
                        </a:rPr>
                        <a:t>esr</a:t>
                      </a:r>
                      <a:r>
                        <a:rPr lang="en-US" sz="1600" b="1" kern="1200" baseline="0" dirty="0">
                          <a:solidFill>
                            <a:schemeClr val="bg1"/>
                          </a:solidFill>
                          <a:latin typeface="Times New Roman" panose="02020603050405020304" pitchFamily="18" charset="0"/>
                          <a:cs typeface="Times New Roman" panose="02020603050405020304" pitchFamily="18" charset="0"/>
                        </a:rPr>
                        <a:t>, c-reactive protein, or procalcitonin. </a:t>
                      </a:r>
                    </a:p>
                    <a:p>
                      <a:pPr marL="285750" indent="-285750" algn="just">
                        <a:buFont typeface="Wingdings" panose="05000000000000000000" pitchFamily="2" charset="2"/>
                        <a:buChar char="Ø"/>
                      </a:pPr>
                      <a:r>
                        <a:rPr lang="en-US" sz="1600" b="1" kern="1200" baseline="0" dirty="0">
                          <a:solidFill>
                            <a:schemeClr val="bg1"/>
                          </a:solidFill>
                          <a:latin typeface="Times New Roman" panose="02020603050405020304" pitchFamily="18" charset="0"/>
                          <a:cs typeface="Times New Roman" panose="02020603050405020304" pitchFamily="18" charset="0"/>
                        </a:rPr>
                        <a:t>And no other obvious microbial cause of inflammation, including bacterial sepsis, staphylococcal or streptococcal shock syndromes.</a:t>
                      </a:r>
                    </a:p>
                    <a:p>
                      <a:pPr marL="285750" indent="-285750" algn="just">
                        <a:buFont typeface="Wingdings" panose="05000000000000000000" pitchFamily="2" charset="2"/>
                        <a:buChar char="Ø"/>
                      </a:pPr>
                      <a:r>
                        <a:rPr lang="en-US" sz="1600" b="1" kern="1200" baseline="0" dirty="0">
                          <a:solidFill>
                            <a:schemeClr val="bg1"/>
                          </a:solidFill>
                          <a:latin typeface="Times New Roman" panose="02020603050405020304" pitchFamily="18" charset="0"/>
                          <a:cs typeface="Times New Roman" panose="02020603050405020304" pitchFamily="18" charset="0"/>
                        </a:rPr>
                        <a:t>And evidence of covid-19 (rt-</a:t>
                      </a:r>
                      <a:r>
                        <a:rPr lang="en-US" sz="1600" b="1" kern="1200" baseline="0" dirty="0" err="1">
                          <a:solidFill>
                            <a:schemeClr val="bg1"/>
                          </a:solidFill>
                          <a:latin typeface="Times New Roman" panose="02020603050405020304" pitchFamily="18" charset="0"/>
                          <a:cs typeface="Times New Roman" panose="02020603050405020304" pitchFamily="18" charset="0"/>
                        </a:rPr>
                        <a:t>pcr</a:t>
                      </a:r>
                      <a:r>
                        <a:rPr lang="en-US" sz="1600" b="1" kern="1200" baseline="0" dirty="0">
                          <a:solidFill>
                            <a:schemeClr val="bg1"/>
                          </a:solidFill>
                          <a:latin typeface="Times New Roman" panose="02020603050405020304" pitchFamily="18" charset="0"/>
                          <a:cs typeface="Times New Roman" panose="02020603050405020304" pitchFamily="18" charset="0"/>
                        </a:rPr>
                        <a:t>, antigen test or serology positive), or likely contact with patients with covid-19. </a:t>
                      </a:r>
                    </a:p>
                    <a:p>
                      <a:pPr algn="just"/>
                      <a:endParaRPr lang="en-US" sz="1600" b="1" dirty="0">
                        <a:solidFill>
                          <a:schemeClr val="bg1"/>
                        </a:solidFill>
                        <a:latin typeface="Times New Roman" pitchFamily="18" charset="0"/>
                        <a:cs typeface="Times New Roman" pitchFamily="18" charset="0"/>
                      </a:endParaRPr>
                    </a:p>
                  </a:txBody>
                  <a:tcPr/>
                </a:tc>
                <a:extLst>
                  <a:ext uri="{0D108BD9-81ED-4DB2-BD59-A6C34878D82A}">
                    <a16:rowId xmlns:a16="http://schemas.microsoft.com/office/drawing/2014/main" val="10000"/>
                  </a:ext>
                </a:extLst>
              </a:tr>
            </a:tbl>
          </a:graphicData>
        </a:graphic>
      </p:graphicFrame>
      <p:sp>
        <p:nvSpPr>
          <p:cNvPr id="3" name="Title 1">
            <a:extLst>
              <a:ext uri="{FF2B5EF4-FFF2-40B4-BE49-F238E27FC236}">
                <a16:creationId xmlns:a16="http://schemas.microsoft.com/office/drawing/2014/main" id="{5B873444-E819-4E1F-B37A-8EBD6A038197}"/>
              </a:ext>
            </a:extLst>
          </p:cNvPr>
          <p:cNvSpPr>
            <a:spLocks noGrp="1"/>
          </p:cNvSpPr>
          <p:nvPr>
            <p:ph type="title"/>
          </p:nvPr>
        </p:nvSpPr>
        <p:spPr>
          <a:xfrm>
            <a:off x="628650" y="365127"/>
            <a:ext cx="7886700" cy="701674"/>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r>
              <a:rPr lang="en-US" b="1" dirty="0">
                <a:solidFill>
                  <a:schemeClr val="bg1"/>
                </a:solidFill>
                <a:latin typeface="Times New Roman" panose="02020603050405020304" pitchFamily="18" charset="0"/>
                <a:cs typeface="Times New Roman" panose="02020603050405020304" pitchFamily="18" charset="0"/>
              </a:rPr>
              <a:t>COVID-19 DISEASE SEVERITY</a:t>
            </a:r>
            <a:endParaRPr lang="en-US"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1143000"/>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Management of mild COVID-19: symptomatic treatment </a:t>
            </a:r>
            <a:br>
              <a:rPr lang="en-US" sz="2400" b="1" dirty="0">
                <a:solidFill>
                  <a:schemeClr val="bg1"/>
                </a:solidFill>
                <a:latin typeface="Times New Roman" panose="02020603050405020304" pitchFamily="18" charset="0"/>
                <a:cs typeface="Times New Roman" panose="02020603050405020304" pitchFamily="18" charset="0"/>
              </a:rPr>
            </a:br>
            <a:r>
              <a:rPr lang="en-US" sz="2000" b="1" dirty="0">
                <a:solidFill>
                  <a:schemeClr val="bg1"/>
                </a:solidFill>
                <a:latin typeface="Times New Roman" pitchFamily="18" charset="0"/>
                <a:cs typeface="Times New Roman" pitchFamily="18" charset="0"/>
              </a:rPr>
              <a:t>WHO Recommendations </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2057400"/>
            <a:ext cx="8229600" cy="3429000"/>
          </a:xfrm>
        </p:spPr>
        <p:txBody>
          <a:bodyPr>
            <a:normAutofit/>
          </a:bodyPr>
          <a:lstStyle/>
          <a:p>
            <a:pPr algn="just">
              <a:buClr>
                <a:schemeClr val="bg1"/>
              </a:buClr>
              <a:buFont typeface="Arial" panose="020B0604020202020204" pitchFamily="34" charset="0"/>
              <a:buChar char="•"/>
            </a:pPr>
            <a:r>
              <a:rPr lang="en-US" sz="2000" b="1" dirty="0">
                <a:solidFill>
                  <a:schemeClr val="bg1"/>
                </a:solidFill>
                <a:latin typeface="Times New Roman" pitchFamily="18" charset="0"/>
                <a:cs typeface="Times New Roman" pitchFamily="18" charset="0"/>
              </a:rPr>
              <a:t>Suspected or confirmed mild COVID-19 be isolated </a:t>
            </a:r>
          </a:p>
          <a:p>
            <a:pPr algn="just">
              <a:buClr>
                <a:schemeClr val="bg1"/>
              </a:buClr>
              <a:buFont typeface="Arial" panose="020B0604020202020204" pitchFamily="34" charset="0"/>
              <a:buChar char="•"/>
            </a:pPr>
            <a:r>
              <a:rPr lang="en-US" sz="2000" b="1" dirty="0">
                <a:solidFill>
                  <a:schemeClr val="bg1"/>
                </a:solidFill>
                <a:latin typeface="Times New Roman" pitchFamily="18" charset="0"/>
                <a:cs typeface="Times New Roman" pitchFamily="18" charset="0"/>
              </a:rPr>
              <a:t>mild COVID-19 be given symptomatic treatment such as antipyretics for fever and pain, adequate nutrition and appropriate rehydration. 	</a:t>
            </a:r>
          </a:p>
          <a:p>
            <a:pPr algn="just">
              <a:buClr>
                <a:schemeClr val="bg1"/>
              </a:buClr>
              <a:buFont typeface="Arial" panose="020B0604020202020204" pitchFamily="34" charset="0"/>
              <a:buChar char="•"/>
            </a:pPr>
            <a:r>
              <a:rPr lang="en-US" sz="2000" b="1" dirty="0">
                <a:solidFill>
                  <a:schemeClr val="bg1"/>
                </a:solidFill>
                <a:latin typeface="Times New Roman" pitchFamily="18" charset="0"/>
                <a:cs typeface="Times New Roman" pitchFamily="18" charset="0"/>
              </a:rPr>
              <a:t>Counsel patients with mild COVID-19 about signs and symptoms of complications that should prompt urgent care. 	</a:t>
            </a:r>
          </a:p>
          <a:p>
            <a:pPr algn="just">
              <a:buClr>
                <a:schemeClr val="bg1"/>
              </a:buClr>
              <a:buFont typeface="Arial" panose="020B0604020202020204" pitchFamily="34" charset="0"/>
              <a:buChar char="•"/>
            </a:pPr>
            <a:r>
              <a:rPr lang="en-US" sz="2000" b="1" dirty="0">
                <a:solidFill>
                  <a:schemeClr val="bg1"/>
                </a:solidFill>
                <a:latin typeface="Times New Roman" pitchFamily="18" charset="0"/>
                <a:cs typeface="Times New Roman" pitchFamily="18" charset="0"/>
              </a:rPr>
              <a:t>antibiotic therapy or prophylaxis should not be used in patients with mild COVID-19. </a:t>
            </a:r>
            <a:endParaRPr lang="en-US" sz="2000" dirty="0">
              <a:solidFill>
                <a:schemeClr val="bg1"/>
              </a:solidFill>
              <a:latin typeface="Times New Roman" panose="02020603050405020304" pitchFamily="18" charset="0"/>
              <a:cs typeface="Times New Roman" panose="02020603050405020304" pitchFamily="18" charset="0"/>
            </a:endParaRPr>
          </a:p>
          <a:p>
            <a:pPr algn="just"/>
            <a:endParaRPr lang="en-US" sz="2000" b="1" dirty="0">
              <a:latin typeface="Times New Roman" pitchFamily="18" charset="0"/>
              <a:cs typeface="Times New Roman" pitchFamily="18" charset="0"/>
            </a:endParaRPr>
          </a:p>
          <a:p>
            <a:pPr algn="just"/>
            <a:endParaRPr lang="en-US" sz="2000" dirty="0">
              <a:latin typeface="Times New Roman" pitchFamily="18" charset="0"/>
              <a:cs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30273"/>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lgn="ctr"/>
            <a:r>
              <a:rPr lang="en-US" sz="2000" b="1" dirty="0">
                <a:solidFill>
                  <a:schemeClr val="bg1"/>
                </a:solidFill>
                <a:latin typeface="Times New Roman" panose="02020603050405020304" pitchFamily="18" charset="0"/>
                <a:cs typeface="Times New Roman" panose="02020603050405020304" pitchFamily="18" charset="0"/>
              </a:rPr>
              <a:t>MANAGEMENT OF MODERATE COVID-19: PNEUMONIA TREATMENT</a:t>
            </a:r>
            <a:br>
              <a:rPr lang="en-US" sz="2000" b="1" dirty="0">
                <a:solidFill>
                  <a:schemeClr val="bg1"/>
                </a:solidFill>
                <a:latin typeface="Times New Roman" panose="02020603050405020304" pitchFamily="18" charset="0"/>
                <a:cs typeface="Times New Roman" panose="02020603050405020304" pitchFamily="18" charset="0"/>
              </a:rPr>
            </a:br>
            <a:r>
              <a:rPr lang="en-US" sz="2000" b="1" dirty="0">
                <a:solidFill>
                  <a:schemeClr val="bg1"/>
                </a:solidFill>
                <a:latin typeface="Times New Roman" panose="02020603050405020304" pitchFamily="18" charset="0"/>
                <a:cs typeface="Times New Roman" panose="02020603050405020304" pitchFamily="18" charset="0"/>
              </a:rPr>
              <a:t>WHO Recommendations  </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977396"/>
            <a:ext cx="8229600" cy="4804404"/>
          </a:xfrm>
        </p:spPr>
        <p:txBody>
          <a:bodyPr>
            <a:noAutofit/>
          </a:bodyPr>
          <a:lstStyle/>
          <a:p>
            <a:pPr algn="just">
              <a:buClrTx/>
              <a:buFont typeface="Arial" panose="020B0604020202020204" pitchFamily="34" charset="0"/>
              <a:buChar char="•"/>
            </a:pPr>
            <a:r>
              <a:rPr lang="en-US" sz="1600" b="1" dirty="0">
                <a:solidFill>
                  <a:schemeClr val="bg1"/>
                </a:solidFill>
                <a:latin typeface="Times New Roman" panose="02020603050405020304" pitchFamily="18" charset="0"/>
                <a:cs typeface="Times New Roman" panose="02020603050405020304" pitchFamily="18" charset="0"/>
              </a:rPr>
              <a:t>Patients With Suspected Or Confirmed Moderate COVID-19 (Pneumonia) Be Isolated </a:t>
            </a:r>
          </a:p>
          <a:p>
            <a:pPr algn="just">
              <a:buClrTx/>
              <a:buFont typeface="Arial" panose="020B0604020202020204" pitchFamily="34" charset="0"/>
              <a:buChar char="•"/>
            </a:pPr>
            <a:r>
              <a:rPr lang="en-US" sz="1600" b="1" dirty="0">
                <a:solidFill>
                  <a:schemeClr val="bg1"/>
                </a:solidFill>
                <a:latin typeface="Times New Roman" panose="02020603050405020304" pitchFamily="18" charset="0"/>
                <a:cs typeface="Times New Roman" panose="02020603050405020304" pitchFamily="18" charset="0"/>
              </a:rPr>
              <a:t>The Location Of Isolation Will Depend On The Established COVID-19 Care Pathway And Can Be Done At A Health Facility, Community Facility Or At Home. </a:t>
            </a:r>
          </a:p>
          <a:p>
            <a:pPr algn="just">
              <a:buClrTx/>
              <a:buFont typeface="Arial" panose="020B0604020202020204" pitchFamily="34" charset="0"/>
              <a:buChar char="•"/>
            </a:pPr>
            <a:r>
              <a:rPr lang="en-US" sz="1600" b="1" dirty="0">
                <a:solidFill>
                  <a:schemeClr val="bg1"/>
                </a:solidFill>
                <a:latin typeface="Times New Roman" panose="02020603050405020304" pitchFamily="18" charset="0"/>
                <a:cs typeface="Times New Roman" panose="02020603050405020304" pitchFamily="18" charset="0"/>
              </a:rPr>
              <a:t>The Decision On Location Should Be Made On A Case-by-case Basis And Will Depend On The Clinical Presentation, Requirement For Supportive Care, Potential Risk Factors For Severe Disease, And Conditions At Home, Including The Presence Of Vulnerable Persons In The Household. </a:t>
            </a:r>
          </a:p>
          <a:p>
            <a:pPr algn="just">
              <a:buClrTx/>
              <a:buFont typeface="Arial" panose="020B0604020202020204" pitchFamily="34" charset="0"/>
              <a:buChar char="•"/>
            </a:pPr>
            <a:r>
              <a:rPr lang="en-US" sz="1600" b="1" dirty="0">
                <a:solidFill>
                  <a:schemeClr val="bg1"/>
                </a:solidFill>
                <a:latin typeface="Times New Roman" panose="02020603050405020304" pitchFamily="18" charset="0"/>
                <a:cs typeface="Times New Roman" panose="02020603050405020304" pitchFamily="18" charset="0"/>
              </a:rPr>
              <a:t>For Patients At High Risk For Deterioration Isolation In Hospital Is Preferred. </a:t>
            </a:r>
          </a:p>
          <a:p>
            <a:pPr algn="just">
              <a:buClrTx/>
              <a:buFont typeface="Arial" panose="020B0604020202020204" pitchFamily="34" charset="0"/>
              <a:buChar char="•"/>
            </a:pPr>
            <a:r>
              <a:rPr lang="en-US" sz="1600" b="1" dirty="0">
                <a:solidFill>
                  <a:schemeClr val="bg1"/>
                </a:solidFill>
                <a:latin typeface="Times New Roman" panose="02020603050405020304" pitchFamily="18" charset="0"/>
                <a:cs typeface="Times New Roman" panose="02020603050405020304" pitchFamily="18" charset="0"/>
              </a:rPr>
              <a:t>Use Of Pulse Oximetry Monitoring At Home As Part Of A Package Of Care, Including Patient And Provider Education And Appropriate Follow-up 	</a:t>
            </a:r>
          </a:p>
          <a:p>
            <a:pPr algn="just">
              <a:buClrTx/>
              <a:buFont typeface="Arial" panose="020B0604020202020204" pitchFamily="34" charset="0"/>
              <a:buChar char="•"/>
            </a:pPr>
            <a:r>
              <a:rPr lang="en-US" sz="1600" b="1" dirty="0">
                <a:solidFill>
                  <a:schemeClr val="bg1"/>
                </a:solidFill>
                <a:latin typeface="Times New Roman" panose="02020603050405020304" pitchFamily="18" charset="0"/>
                <a:cs typeface="Times New Roman" panose="02020603050405020304" pitchFamily="18" charset="0"/>
              </a:rPr>
              <a:t>Antibiotics Should  Be Prescribed Unless There Is Clinical Suspicion Of A Bacterial Infection. </a:t>
            </a:r>
          </a:p>
          <a:p>
            <a:pPr algn="just">
              <a:buClrTx/>
              <a:buFont typeface="Arial" panose="020B0604020202020204" pitchFamily="34" charset="0"/>
              <a:buChar char="•"/>
            </a:pPr>
            <a:r>
              <a:rPr lang="en-US" sz="1600" b="1" dirty="0">
                <a:solidFill>
                  <a:schemeClr val="bg1"/>
                </a:solidFill>
                <a:latin typeface="Times New Roman" panose="02020603050405020304" pitchFamily="18" charset="0"/>
                <a:cs typeface="Times New Roman" panose="02020603050405020304" pitchFamily="18" charset="0"/>
              </a:rPr>
              <a:t>Close Monitoring Of Patients With Moderate Covid-19 For Signs Or Symptoms Of Disease Progression. Provision Of Mechanisms For Close Follow Up In Case Of Need Of Escalation Of Medical Care Should Be Available</a:t>
            </a:r>
          </a:p>
          <a:p>
            <a:pPr marL="0" indent="0" algn="just">
              <a:buNone/>
            </a:pPr>
            <a:endParaRPr lang="en-US" sz="1400" b="1" dirty="0">
              <a:solidFill>
                <a:schemeClr val="bg1"/>
              </a:solidFill>
              <a:latin typeface="Times New Roman" panose="02020603050405020304" pitchFamily="18" charset="0"/>
              <a:cs typeface="Times New Roman" panose="02020603050405020304" pitchFamily="18" charset="0"/>
            </a:endParaRPr>
          </a:p>
          <a:p>
            <a:pPr marL="0" indent="0" algn="just">
              <a:buNone/>
            </a:pPr>
            <a:endParaRPr lang="en-US" sz="14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MANAGEMENT OF SEVERE COVID-19: SEVERE PNEUMONIA TREATMENT </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WHO Recommendations </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74955" y="2057400"/>
            <a:ext cx="8229600" cy="3962400"/>
          </a:xfrm>
        </p:spPr>
        <p:txBody>
          <a:bodyPr>
            <a:noAutofit/>
          </a:bodyPr>
          <a:lstStyle/>
          <a:p>
            <a:pPr algn="just">
              <a:buClrTx/>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Immediate Administration Of Supplemental Oxygen Therapy To Any Patient With Emergency Signs During Resuscitation To Target Spo2 ≥ 94% And To Any Patient Without Emergency Signs And </a:t>
            </a:r>
            <a:r>
              <a:rPr lang="en-US" sz="1800" b="1" dirty="0" err="1">
                <a:solidFill>
                  <a:schemeClr val="bg1"/>
                </a:solidFill>
                <a:latin typeface="Times New Roman" panose="02020603050405020304" pitchFamily="18" charset="0"/>
                <a:cs typeface="Times New Roman" panose="02020603050405020304" pitchFamily="18" charset="0"/>
              </a:rPr>
              <a:t>Hypoxaemia</a:t>
            </a:r>
            <a:r>
              <a:rPr lang="en-US" sz="1800" b="1" dirty="0">
                <a:solidFill>
                  <a:schemeClr val="bg1"/>
                </a:solidFill>
                <a:latin typeface="Times New Roman" panose="02020603050405020304" pitchFamily="18" charset="0"/>
                <a:cs typeface="Times New Roman" panose="02020603050405020304" pitchFamily="18" charset="0"/>
              </a:rPr>
              <a:t> (I.E. Stable </a:t>
            </a:r>
            <a:r>
              <a:rPr lang="en-US" sz="1800" b="1" dirty="0" err="1">
                <a:solidFill>
                  <a:schemeClr val="bg1"/>
                </a:solidFill>
                <a:latin typeface="Times New Roman" panose="02020603050405020304" pitchFamily="18" charset="0"/>
                <a:cs typeface="Times New Roman" panose="02020603050405020304" pitchFamily="18" charset="0"/>
              </a:rPr>
              <a:t>Hypoxaemic</a:t>
            </a:r>
            <a:r>
              <a:rPr lang="en-US" sz="1800" b="1" dirty="0">
                <a:solidFill>
                  <a:schemeClr val="bg1"/>
                </a:solidFill>
                <a:latin typeface="Times New Roman" panose="02020603050405020304" pitchFamily="18" charset="0"/>
                <a:cs typeface="Times New Roman" panose="02020603050405020304" pitchFamily="18" charset="0"/>
              </a:rPr>
              <a:t> Patient) To Target Spo2 &gt; 90% Or ≥ 92–95% In Pregnant Women. 	</a:t>
            </a:r>
          </a:p>
          <a:p>
            <a:pPr algn="just">
              <a:buClrTx/>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Closely Monitor Patients For Signs Of Clinical Deterioration, Such As Rapidly Progressive Respiratory Failure And Shock And Respond Immediately With Supportive Care Interventions.</a:t>
            </a:r>
          </a:p>
          <a:p>
            <a:pPr algn="just">
              <a:buClrTx/>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Awake Prone Positioning Of Severely Ill Patients Hospitalized With Covid-19 Requiring Supplemental Oxygen (Includes High-flow Nasal Oxygen) Or Non-invasive Ventilation (Conditional, Low Certainty Evidence).</a:t>
            </a:r>
          </a:p>
          <a:p>
            <a:pPr algn="just">
              <a:buClrTx/>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Use Cautious Fluid Management In Patients With Covid-19 Without Tissue Hypoperfusion And Fluid Responsiveness.</a:t>
            </a:r>
          </a:p>
          <a:p>
            <a:pPr algn="just">
              <a:buClrTx/>
              <a:buFont typeface="Arial" panose="020B0604020202020204" pitchFamily="34" charset="0"/>
              <a:buChar char="•"/>
            </a:pPr>
            <a:endParaRPr lang="en-US" sz="1800" b="1" dirty="0">
              <a:solidFill>
                <a:schemeClr val="bg1"/>
              </a:solidFill>
              <a:latin typeface="Times New Roman" panose="02020603050405020304" pitchFamily="18" charset="0"/>
              <a:cs typeface="Times New Roman" panose="02020603050405020304" pitchFamily="18" charset="0"/>
            </a:endParaRPr>
          </a:p>
          <a:p>
            <a:pPr algn="just"/>
            <a:endParaRPr lang="en-US" sz="15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31DEA-5978-4288-BB66-AF350E20C4FF}"/>
              </a:ext>
            </a:extLst>
          </p:cNvPr>
          <p:cNvSpPr>
            <a:spLocks noGrp="1"/>
          </p:cNvSpPr>
          <p:nvPr>
            <p:ph type="title"/>
          </p:nvPr>
        </p:nvSpPr>
        <p:spPr>
          <a:xfrm>
            <a:off x="628650" y="238619"/>
            <a:ext cx="7886700" cy="854074"/>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lgn="ctr"/>
            <a:r>
              <a:rPr lang="en-US" sz="2000" b="1" dirty="0">
                <a:solidFill>
                  <a:schemeClr val="bg1"/>
                </a:solidFill>
                <a:latin typeface="Times New Roman" panose="02020603050405020304" pitchFamily="18" charset="0"/>
                <a:cs typeface="Times New Roman" panose="02020603050405020304" pitchFamily="18" charset="0"/>
              </a:rPr>
              <a:t>MANAGEMENT OF CRITICAL COVID-19: ACUTE RESPIRATORY DISTRESS SYNDROME (ARDS)</a:t>
            </a:r>
            <a:br>
              <a:rPr lang="en-US" sz="2000" b="1" dirty="0">
                <a:solidFill>
                  <a:schemeClr val="bg1"/>
                </a:solidFill>
                <a:latin typeface="Times New Roman" panose="02020603050405020304" pitchFamily="18" charset="0"/>
                <a:cs typeface="Times New Roman" panose="02020603050405020304" pitchFamily="18" charset="0"/>
              </a:rPr>
            </a:br>
            <a:r>
              <a:rPr lang="en-US" sz="2000" b="1" dirty="0">
                <a:solidFill>
                  <a:schemeClr val="bg1"/>
                </a:solidFill>
                <a:latin typeface="Times New Roman" panose="02020603050405020304" pitchFamily="18" charset="0"/>
                <a:cs typeface="Times New Roman" panose="02020603050405020304" pitchFamily="18" charset="0"/>
              </a:rPr>
              <a:t>WHO Recommendations </a:t>
            </a:r>
            <a:endParaRPr lang="en-IN" sz="2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0E08A9A-2072-4E7F-8AB8-0DB4ADF658D8}"/>
              </a:ext>
            </a:extLst>
          </p:cNvPr>
          <p:cNvSpPr>
            <a:spLocks noGrp="1"/>
          </p:cNvSpPr>
          <p:nvPr>
            <p:ph idx="1"/>
          </p:nvPr>
        </p:nvSpPr>
        <p:spPr>
          <a:xfrm>
            <a:off x="571500" y="1219200"/>
            <a:ext cx="7886700" cy="5791200"/>
          </a:xfrm>
        </p:spPr>
        <p:txBody>
          <a:bodyPr>
            <a:noAutofit/>
          </a:bodyPr>
          <a:lstStyle/>
          <a:p>
            <a:pPr algn="just">
              <a:buClrTx/>
              <a:buFont typeface="Arial" panose="020B0604020202020204" pitchFamily="34" charset="0"/>
              <a:buChar char="•"/>
            </a:pPr>
            <a:r>
              <a:rPr lang="en-US" sz="1200" b="1" dirty="0">
                <a:solidFill>
                  <a:schemeClr val="bg1"/>
                </a:solidFill>
                <a:latin typeface="Times New Roman" panose="02020603050405020304" pitchFamily="18" charset="0"/>
                <a:cs typeface="Times New Roman" panose="02020603050405020304" pitchFamily="18" charset="0"/>
              </a:rPr>
              <a:t>Mild ARDS, A Trial Of HFNO, Non-invasive Ventilation – Continuous Positive Airway Pressure (CPAP), Bilevel Positive Airway Pressure (</a:t>
            </a:r>
            <a:r>
              <a:rPr lang="en-US" sz="1200" b="1" dirty="0" err="1">
                <a:solidFill>
                  <a:schemeClr val="bg1"/>
                </a:solidFill>
                <a:latin typeface="Times New Roman" panose="02020603050405020304" pitchFamily="18" charset="0"/>
                <a:cs typeface="Times New Roman" panose="02020603050405020304" pitchFamily="18" charset="0"/>
              </a:rPr>
              <a:t>Bipap</a:t>
            </a:r>
            <a:r>
              <a:rPr lang="en-US" sz="1200" b="1" dirty="0">
                <a:solidFill>
                  <a:schemeClr val="bg1"/>
                </a:solidFill>
                <a:latin typeface="Times New Roman" panose="02020603050405020304" pitchFamily="18" charset="0"/>
                <a:cs typeface="Times New Roman" panose="02020603050405020304" pitchFamily="18" charset="0"/>
              </a:rPr>
              <a:t>) May Be Used. </a:t>
            </a:r>
          </a:p>
          <a:p>
            <a:pPr algn="just">
              <a:buClrTx/>
              <a:buFont typeface="Arial" panose="020B0604020202020204" pitchFamily="34" charset="0"/>
              <a:buChar char="•"/>
            </a:pPr>
            <a:r>
              <a:rPr lang="en-US" sz="1200" b="1" dirty="0">
                <a:solidFill>
                  <a:schemeClr val="bg1"/>
                </a:solidFill>
                <a:latin typeface="Times New Roman" panose="02020603050405020304" pitchFamily="18" charset="0"/>
                <a:cs typeface="Times New Roman" panose="02020603050405020304" pitchFamily="18" charset="0"/>
              </a:rPr>
              <a:t>Prompt Recognition Of Progressive Acute </a:t>
            </a:r>
            <a:r>
              <a:rPr lang="en-US" sz="1200" b="1" dirty="0" err="1">
                <a:solidFill>
                  <a:schemeClr val="bg1"/>
                </a:solidFill>
                <a:latin typeface="Times New Roman" panose="02020603050405020304" pitchFamily="18" charset="0"/>
                <a:cs typeface="Times New Roman" panose="02020603050405020304" pitchFamily="18" charset="0"/>
              </a:rPr>
              <a:t>Hypoxaemic</a:t>
            </a:r>
            <a:r>
              <a:rPr lang="en-US" sz="1200" b="1" dirty="0">
                <a:solidFill>
                  <a:schemeClr val="bg1"/>
                </a:solidFill>
                <a:latin typeface="Times New Roman" panose="02020603050405020304" pitchFamily="18" charset="0"/>
                <a:cs typeface="Times New Roman" panose="02020603050405020304" pitchFamily="18" charset="0"/>
              </a:rPr>
              <a:t> Respiratory Failure When A Patient With Respiratory Distress Is Failing To Respond To Standard Oxygen Therapy And Adequate Preparation To Provide Advanced Oxygen/Ventilatory Support.</a:t>
            </a:r>
          </a:p>
          <a:p>
            <a:pPr algn="just">
              <a:buClrTx/>
              <a:buFont typeface="Arial" panose="020B0604020202020204" pitchFamily="34" charset="0"/>
              <a:buChar char="•"/>
            </a:pPr>
            <a:r>
              <a:rPr lang="en-US" sz="1200" b="1" dirty="0">
                <a:solidFill>
                  <a:schemeClr val="bg1"/>
                </a:solidFill>
                <a:latin typeface="Times New Roman" panose="02020603050405020304" pitchFamily="18" charset="0"/>
                <a:cs typeface="Times New Roman" panose="02020603050405020304" pitchFamily="18" charset="0"/>
              </a:rPr>
              <a:t>Endotracheal Intubation Be Performed</a:t>
            </a:r>
          </a:p>
          <a:p>
            <a:pPr algn="just">
              <a:buClrTx/>
              <a:buFont typeface="Arial" panose="020B0604020202020204" pitchFamily="34" charset="0"/>
              <a:buChar char="•"/>
            </a:pPr>
            <a:r>
              <a:rPr lang="en-US" sz="1200" b="1" dirty="0">
                <a:solidFill>
                  <a:schemeClr val="bg1"/>
                </a:solidFill>
                <a:latin typeface="Times New Roman" panose="02020603050405020304" pitchFamily="18" charset="0"/>
                <a:cs typeface="Times New Roman" panose="02020603050405020304" pitchFamily="18" charset="0"/>
              </a:rPr>
              <a:t>Implementation Of Mechanical Ventilation Using Lower Tidal Volumes (4–8 </a:t>
            </a:r>
            <a:r>
              <a:rPr lang="en-US" sz="1200" b="1" dirty="0" err="1">
                <a:solidFill>
                  <a:schemeClr val="bg1"/>
                </a:solidFill>
                <a:latin typeface="Times New Roman" panose="02020603050405020304" pitchFamily="18" charset="0"/>
                <a:cs typeface="Times New Roman" panose="02020603050405020304" pitchFamily="18" charset="0"/>
              </a:rPr>
              <a:t>Ml</a:t>
            </a:r>
            <a:r>
              <a:rPr lang="en-US" sz="1200" b="1" dirty="0">
                <a:solidFill>
                  <a:schemeClr val="bg1"/>
                </a:solidFill>
                <a:latin typeface="Times New Roman" panose="02020603050405020304" pitchFamily="18" charset="0"/>
                <a:cs typeface="Times New Roman" panose="02020603050405020304" pitchFamily="18" charset="0"/>
              </a:rPr>
              <a:t>/Kg Predicted Body Weight [</a:t>
            </a:r>
            <a:r>
              <a:rPr lang="en-US" sz="1200" b="1" dirty="0" err="1">
                <a:solidFill>
                  <a:schemeClr val="bg1"/>
                </a:solidFill>
                <a:latin typeface="Times New Roman" panose="02020603050405020304" pitchFamily="18" charset="0"/>
                <a:cs typeface="Times New Roman" panose="02020603050405020304" pitchFamily="18" charset="0"/>
              </a:rPr>
              <a:t>Pbw</a:t>
            </a:r>
            <a:r>
              <a:rPr lang="en-US" sz="1200" b="1" dirty="0">
                <a:solidFill>
                  <a:schemeClr val="bg1"/>
                </a:solidFill>
                <a:latin typeface="Times New Roman" panose="02020603050405020304" pitchFamily="18" charset="0"/>
                <a:cs typeface="Times New Roman" panose="02020603050405020304" pitchFamily="18" charset="0"/>
              </a:rPr>
              <a:t>]) And Lower Inspiratory Pressures (Plateau Pressure &lt; 30 Cmh2o).</a:t>
            </a:r>
          </a:p>
          <a:p>
            <a:pPr algn="just">
              <a:buClrTx/>
              <a:buFont typeface="Arial" panose="020B0604020202020204" pitchFamily="34" charset="0"/>
              <a:buChar char="•"/>
            </a:pPr>
            <a:r>
              <a:rPr lang="en-US" sz="1200" b="1" dirty="0">
                <a:solidFill>
                  <a:schemeClr val="bg1"/>
                </a:solidFill>
                <a:latin typeface="Times New Roman" panose="02020603050405020304" pitchFamily="18" charset="0"/>
                <a:cs typeface="Times New Roman" panose="02020603050405020304" pitchFamily="18" charset="0"/>
              </a:rPr>
              <a:t>In Adult Patients With Severe ARDS(Pao2/Fio2 &lt; 150) Prone Ventilation For 12–16 Hours Per Day Is Recommended</a:t>
            </a:r>
          </a:p>
          <a:p>
            <a:pPr algn="just">
              <a:buClrTx/>
              <a:buFont typeface="Arial" panose="020B0604020202020204" pitchFamily="34" charset="0"/>
              <a:buChar char="•"/>
            </a:pPr>
            <a:r>
              <a:rPr lang="en-US" sz="1200" b="1" dirty="0">
                <a:solidFill>
                  <a:schemeClr val="bg1"/>
                </a:solidFill>
                <a:latin typeface="Times New Roman" panose="02020603050405020304" pitchFamily="18" charset="0"/>
                <a:cs typeface="Times New Roman" panose="02020603050405020304" pitchFamily="18" charset="0"/>
              </a:rPr>
              <a:t>Use A Conservative Fluid Management Strategy For ARDS Patients Without Tissue Hypoperfusion And Fluid Responsiveness.</a:t>
            </a:r>
          </a:p>
          <a:p>
            <a:pPr algn="just">
              <a:buClrTx/>
              <a:buFont typeface="Arial" panose="020B0604020202020204" pitchFamily="34" charset="0"/>
              <a:buChar char="•"/>
            </a:pPr>
            <a:r>
              <a:rPr lang="en-US" sz="1200" b="1" dirty="0">
                <a:solidFill>
                  <a:schemeClr val="bg1"/>
                </a:solidFill>
                <a:latin typeface="Times New Roman" panose="02020603050405020304" pitchFamily="18" charset="0"/>
                <a:cs typeface="Times New Roman" panose="02020603050405020304" pitchFamily="18" charset="0"/>
              </a:rPr>
              <a:t>In Patients With Moderate Or Severe ARDS, A Trial Of Higher Positive End-expiratory Pressure (Peep) Instead Of Lower Peep Is Suggested.</a:t>
            </a:r>
          </a:p>
          <a:p>
            <a:pPr algn="just">
              <a:buClrTx/>
              <a:buFont typeface="Arial" panose="020B0604020202020204" pitchFamily="34" charset="0"/>
              <a:buChar char="•"/>
            </a:pPr>
            <a:r>
              <a:rPr lang="en-US" sz="1200" b="1" dirty="0">
                <a:solidFill>
                  <a:schemeClr val="bg1"/>
                </a:solidFill>
                <a:latin typeface="Times New Roman" panose="02020603050405020304" pitchFamily="18" charset="0"/>
                <a:cs typeface="Times New Roman" panose="02020603050405020304" pitchFamily="18" charset="0"/>
              </a:rPr>
              <a:t>In Patients With Moderate-severe ARDS(Pao2/Fio2 &lt; 150), Neuromuscular Blockade By Continuous Infusion Should Not Be Routinely Used. </a:t>
            </a:r>
          </a:p>
          <a:p>
            <a:pPr algn="just">
              <a:buClrTx/>
              <a:buFont typeface="Arial" panose="020B0604020202020204" pitchFamily="34" charset="0"/>
              <a:buChar char="•"/>
            </a:pPr>
            <a:r>
              <a:rPr lang="en-US" sz="1200" b="1" dirty="0">
                <a:solidFill>
                  <a:schemeClr val="bg1"/>
                </a:solidFill>
                <a:latin typeface="Times New Roman" panose="02020603050405020304" pitchFamily="18" charset="0"/>
                <a:cs typeface="Times New Roman" panose="02020603050405020304" pitchFamily="18" charset="0"/>
              </a:rPr>
              <a:t>Avoid disconnecting the patient from the ventilator, which results in loss of PEEP, atelectasis and increased risk of infection of health care workers.</a:t>
            </a:r>
          </a:p>
          <a:p>
            <a:pPr algn="just">
              <a:buClrTx/>
              <a:buFont typeface="Arial" panose="020B0604020202020204" pitchFamily="34" charset="0"/>
              <a:buChar char="•"/>
            </a:pPr>
            <a:r>
              <a:rPr lang="en-US" sz="1200" b="1" dirty="0">
                <a:solidFill>
                  <a:schemeClr val="bg1"/>
                </a:solidFill>
                <a:latin typeface="Times New Roman" panose="02020603050405020304" pitchFamily="18" charset="0"/>
                <a:cs typeface="Times New Roman" panose="02020603050405020304" pitchFamily="18" charset="0"/>
              </a:rPr>
              <a:t>In patients with excessive secretions, or difficulty clearing secretions, consider application of airway clearance techniques. </a:t>
            </a:r>
          </a:p>
          <a:p>
            <a:pPr algn="just">
              <a:buClrTx/>
              <a:buFont typeface="Arial" panose="020B0604020202020204" pitchFamily="34" charset="0"/>
              <a:buChar char="•"/>
            </a:pPr>
            <a:r>
              <a:rPr lang="en-US" sz="1200" b="1" dirty="0">
                <a:solidFill>
                  <a:schemeClr val="bg1"/>
                </a:solidFill>
                <a:latin typeface="Times New Roman" panose="02020603050405020304" pitchFamily="18" charset="0"/>
                <a:cs typeface="Times New Roman" panose="02020603050405020304" pitchFamily="18" charset="0"/>
              </a:rPr>
              <a:t>In settings with access to expertise in ECMO, consider referral of patients who have refractory </a:t>
            </a:r>
            <a:r>
              <a:rPr lang="en-US" sz="1200" b="1" dirty="0" err="1">
                <a:solidFill>
                  <a:schemeClr val="bg1"/>
                </a:solidFill>
                <a:latin typeface="Times New Roman" panose="02020603050405020304" pitchFamily="18" charset="0"/>
                <a:cs typeface="Times New Roman" panose="02020603050405020304" pitchFamily="18" charset="0"/>
              </a:rPr>
              <a:t>hypoxaemia</a:t>
            </a:r>
            <a:r>
              <a:rPr lang="en-US" sz="1200" b="1" dirty="0">
                <a:solidFill>
                  <a:schemeClr val="bg1"/>
                </a:solidFill>
                <a:latin typeface="Times New Roman" panose="02020603050405020304" pitchFamily="18" charset="0"/>
                <a:cs typeface="Times New Roman" panose="02020603050405020304" pitchFamily="18" charset="0"/>
              </a:rPr>
              <a:t> (e.g. including a ratio of partial pressure of arterial oxygen [PaO2] to the fraction of inspired oxygen [FiO2] of &lt; 50 mmHg for 3 hours, a PaO2:FiO2 of &lt; 80 mmHg for &gt; 6 hours) despite lung protective ventilation</a:t>
            </a:r>
            <a:r>
              <a:rPr lang="en-IN" sz="12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16830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101A-EB84-431A-92F4-462B9CB40A82}"/>
              </a:ext>
            </a:extLst>
          </p:cNvPr>
          <p:cNvSpPr>
            <a:spLocks noGrp="1"/>
          </p:cNvSpPr>
          <p:nvPr>
            <p:ph type="title"/>
          </p:nvPr>
        </p:nvSpPr>
        <p:spPr>
          <a:xfrm>
            <a:off x="628650" y="228600"/>
            <a:ext cx="7886700" cy="762000"/>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MANAGEMENT OF CRITICAL COVID-19: SEPTIC SHOCK</a:t>
            </a:r>
            <a:endParaRPr lang="en-IN" sz="24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88AAF3F-77A8-4FA1-B7CC-3ED93982D1E4}"/>
              </a:ext>
            </a:extLst>
          </p:cNvPr>
          <p:cNvSpPr>
            <a:spLocks noGrp="1"/>
          </p:cNvSpPr>
          <p:nvPr>
            <p:ph idx="1"/>
          </p:nvPr>
        </p:nvSpPr>
        <p:spPr>
          <a:xfrm>
            <a:off x="304800" y="1066800"/>
            <a:ext cx="8686800" cy="5410200"/>
          </a:xfrm>
        </p:spPr>
        <p:txBody>
          <a:bodyPr>
            <a:normAutofit lnSpcReduction="10000"/>
          </a:bodyPr>
          <a:lstStyle/>
          <a:p>
            <a:pPr algn="just">
              <a:buClrTx/>
              <a:buFont typeface="Arial" panose="020B0604020202020204" pitchFamily="34" charset="0"/>
              <a:buChar char="•"/>
            </a:pPr>
            <a:r>
              <a:rPr lang="en-US" sz="1000" b="1" dirty="0">
                <a:solidFill>
                  <a:schemeClr val="bg1"/>
                </a:solidFill>
                <a:latin typeface="Times New Roman" panose="02020603050405020304" pitchFamily="18" charset="0"/>
                <a:cs typeface="Times New Roman" panose="02020603050405020304" pitchFamily="18" charset="0"/>
              </a:rPr>
              <a:t>Recognize septic shock in adults when infection is suspected or confirmed AND vasopressors are needed to maintain mean arterial pressure (MAP) ≥ 65 mmHg AND lactate is ≥ 2 mmol/L, in the absence of </a:t>
            </a:r>
            <a:r>
              <a:rPr lang="en-US" sz="1000" b="1" dirty="0" err="1">
                <a:solidFill>
                  <a:schemeClr val="bg1"/>
                </a:solidFill>
                <a:latin typeface="Times New Roman" panose="02020603050405020304" pitchFamily="18" charset="0"/>
                <a:cs typeface="Times New Roman" panose="02020603050405020304" pitchFamily="18" charset="0"/>
              </a:rPr>
              <a:t>hypovolaemia</a:t>
            </a:r>
            <a:r>
              <a:rPr lang="en-US" sz="1000" b="1" dirty="0">
                <a:solidFill>
                  <a:schemeClr val="bg1"/>
                </a:solidFill>
                <a:latin typeface="Times New Roman" panose="02020603050405020304" pitchFamily="18" charset="0"/>
                <a:cs typeface="Times New Roman" panose="02020603050405020304" pitchFamily="18" charset="0"/>
              </a:rPr>
              <a:t>.</a:t>
            </a:r>
          </a:p>
          <a:p>
            <a:pPr algn="just">
              <a:buClrTx/>
              <a:buFont typeface="Arial" panose="020B0604020202020204" pitchFamily="34" charset="0"/>
              <a:buChar char="•"/>
            </a:pPr>
            <a:r>
              <a:rPr lang="en-US" sz="1000" b="1" dirty="0">
                <a:solidFill>
                  <a:schemeClr val="bg1"/>
                </a:solidFill>
                <a:latin typeface="Times New Roman" panose="02020603050405020304" pitchFamily="18" charset="0"/>
                <a:cs typeface="Times New Roman" panose="02020603050405020304" pitchFamily="18" charset="0"/>
              </a:rPr>
              <a:t>Recognize septic shock in children with any hypotension (SBP &lt; 5th centile or &gt; 2 SD below normal for age) or two or more of the following: altered mental status; bradycardia or tachycardia (HR &lt; 90 bpm or &gt; 160 bpm in infants and HR &lt; 70 bpm or &gt; 150 bpm in children); prolonged capillary refill (&gt; 2 sec) or feeble pulses; tachypnoea; mottled or cold skin or petechial or purpuric rash; increased lactate; oliguria; hyperthermia or hypothermia </a:t>
            </a:r>
          </a:p>
          <a:p>
            <a:pPr algn="just">
              <a:buClrTx/>
              <a:buFont typeface="Arial" panose="020B0604020202020204" pitchFamily="34" charset="0"/>
              <a:buChar char="•"/>
            </a:pPr>
            <a:r>
              <a:rPr lang="en-US" sz="1000" b="1" dirty="0">
                <a:solidFill>
                  <a:schemeClr val="bg1"/>
                </a:solidFill>
                <a:latin typeface="Times New Roman" panose="02020603050405020304" pitchFamily="18" charset="0"/>
                <a:cs typeface="Times New Roman" panose="02020603050405020304" pitchFamily="18" charset="0"/>
              </a:rPr>
              <a:t>In resuscitation for septic shock in adults, give 250–500 mL crystalloid fluid as rapid bolus in first 15–30 minutes</a:t>
            </a:r>
          </a:p>
          <a:p>
            <a:pPr algn="just">
              <a:buClrTx/>
              <a:buFont typeface="Arial" panose="020B0604020202020204" pitchFamily="34" charset="0"/>
              <a:buChar char="•"/>
            </a:pPr>
            <a:r>
              <a:rPr lang="en-US" sz="1000" b="1" dirty="0">
                <a:solidFill>
                  <a:schemeClr val="bg1"/>
                </a:solidFill>
                <a:latin typeface="Times New Roman" panose="02020603050405020304" pitchFamily="18" charset="0"/>
                <a:cs typeface="Times New Roman" panose="02020603050405020304" pitchFamily="18" charset="0"/>
              </a:rPr>
              <a:t>In resuscitation for septic shock in children, give 10–20 mL/kg crystalloid fluid as a bolus in the first 30–60 minutes. </a:t>
            </a:r>
          </a:p>
          <a:p>
            <a:pPr algn="just">
              <a:buClrTx/>
              <a:buFont typeface="Arial" panose="020B0604020202020204" pitchFamily="34" charset="0"/>
              <a:buChar char="•"/>
            </a:pPr>
            <a:r>
              <a:rPr lang="en-US" sz="1000" b="1" dirty="0">
                <a:solidFill>
                  <a:schemeClr val="bg1"/>
                </a:solidFill>
                <a:latin typeface="Times New Roman" panose="02020603050405020304" pitchFamily="18" charset="0"/>
                <a:cs typeface="Times New Roman" panose="02020603050405020304" pitchFamily="18" charset="0"/>
              </a:rPr>
              <a:t>Fluid resuscitation may lead to volume overload, including respiratory failure, particularly with ARDS. If there is no response to fluid loading or signs of volume overload appear (e.g. jugular venous distension, crackles on lung auscultation, pulmonary oedema on imaging, or hepatomegaly), then reduce or discontinue fluid administration. This step is particularly important in patients with </a:t>
            </a:r>
            <a:r>
              <a:rPr lang="en-US" sz="1000" b="1" dirty="0" err="1">
                <a:solidFill>
                  <a:schemeClr val="bg1"/>
                </a:solidFill>
                <a:latin typeface="Times New Roman" panose="02020603050405020304" pitchFamily="18" charset="0"/>
                <a:cs typeface="Times New Roman" panose="02020603050405020304" pitchFamily="18" charset="0"/>
              </a:rPr>
              <a:t>hypoxaemic</a:t>
            </a:r>
            <a:r>
              <a:rPr lang="en-US" sz="1000" b="1" dirty="0">
                <a:solidFill>
                  <a:schemeClr val="bg1"/>
                </a:solidFill>
                <a:latin typeface="Times New Roman" panose="02020603050405020304" pitchFamily="18" charset="0"/>
                <a:cs typeface="Times New Roman" panose="02020603050405020304" pitchFamily="18" charset="0"/>
              </a:rPr>
              <a:t> respiratory failure</a:t>
            </a:r>
          </a:p>
          <a:p>
            <a:pPr algn="just">
              <a:buClrTx/>
              <a:buFont typeface="Arial" panose="020B0604020202020204" pitchFamily="34" charset="0"/>
              <a:buChar char="•"/>
            </a:pPr>
            <a:r>
              <a:rPr lang="en-US" sz="1000" b="1" dirty="0">
                <a:solidFill>
                  <a:schemeClr val="bg1"/>
                </a:solidFill>
                <a:latin typeface="Times New Roman" panose="02020603050405020304" pitchFamily="18" charset="0"/>
                <a:cs typeface="Times New Roman" panose="02020603050405020304" pitchFamily="18" charset="0"/>
              </a:rPr>
              <a:t>Do not use hypotonic crystalloids, starches or gelatins for resuscitation.</a:t>
            </a:r>
          </a:p>
          <a:p>
            <a:pPr algn="just">
              <a:buClrTx/>
              <a:buFont typeface="Arial" panose="020B0604020202020204" pitchFamily="34" charset="0"/>
              <a:buChar char="•"/>
            </a:pPr>
            <a:r>
              <a:rPr lang="en-US" sz="1000" b="1" dirty="0">
                <a:solidFill>
                  <a:schemeClr val="bg1"/>
                </a:solidFill>
                <a:latin typeface="Times New Roman" panose="02020603050405020304" pitchFamily="18" charset="0"/>
                <a:cs typeface="Times New Roman" panose="02020603050405020304" pitchFamily="18" charset="0"/>
              </a:rPr>
              <a:t>In adults, administer vasopressors when shock persists during or after fluid resuscitation. The initial blood pressure target is MAP ≥ 65 mmHg in adults and improvement of markers of perfusion. In children, administer vasopressors if signs of fluid overload are apparent or the following persist after two fluid bolus: </a:t>
            </a:r>
          </a:p>
          <a:p>
            <a:pPr algn="just">
              <a:buClrTx/>
              <a:buFont typeface="Arial" panose="020B0604020202020204" pitchFamily="34" charset="0"/>
              <a:buChar char="•"/>
            </a:pPr>
            <a:r>
              <a:rPr lang="en-US" sz="1000" b="1" dirty="0">
                <a:solidFill>
                  <a:schemeClr val="bg1"/>
                </a:solidFill>
                <a:latin typeface="Times New Roman" panose="02020603050405020304" pitchFamily="18" charset="0"/>
                <a:cs typeface="Times New Roman" panose="02020603050405020304" pitchFamily="18" charset="0"/>
              </a:rPr>
              <a:t>signs of shock such as altered mental state; </a:t>
            </a:r>
          </a:p>
          <a:p>
            <a:pPr algn="just">
              <a:buClrTx/>
              <a:buFont typeface="Arial" panose="020B0604020202020204" pitchFamily="34" charset="0"/>
              <a:buChar char="•"/>
            </a:pPr>
            <a:r>
              <a:rPr lang="en-US" sz="1000" b="1" dirty="0">
                <a:solidFill>
                  <a:schemeClr val="bg1"/>
                </a:solidFill>
                <a:latin typeface="Times New Roman" panose="02020603050405020304" pitchFamily="18" charset="0"/>
                <a:cs typeface="Times New Roman" panose="02020603050405020304" pitchFamily="18" charset="0"/>
              </a:rPr>
              <a:t>bradycardia or tachycardia (HR &lt; 90 bpm or &gt; 160 bpm in infants and HR &lt; 70 bpm or &gt; 150 bpm in children);</a:t>
            </a:r>
          </a:p>
          <a:p>
            <a:pPr algn="just">
              <a:buClrTx/>
              <a:buFont typeface="Arial" panose="020B0604020202020204" pitchFamily="34" charset="0"/>
              <a:buChar char="•"/>
            </a:pPr>
            <a:r>
              <a:rPr lang="en-US" sz="1000" b="1" dirty="0">
                <a:solidFill>
                  <a:schemeClr val="bg1"/>
                </a:solidFill>
                <a:latin typeface="Times New Roman" panose="02020603050405020304" pitchFamily="18" charset="0"/>
                <a:cs typeface="Times New Roman" panose="02020603050405020304" pitchFamily="18" charset="0"/>
              </a:rPr>
              <a:t>prolonged capillary refill (&gt; 2 seconds) or feeble pulses; </a:t>
            </a:r>
          </a:p>
          <a:p>
            <a:pPr algn="just">
              <a:buClrTx/>
              <a:buFont typeface="Arial" panose="020B0604020202020204" pitchFamily="34" charset="0"/>
              <a:buChar char="•"/>
            </a:pPr>
            <a:r>
              <a:rPr lang="en-US" sz="1000" b="1" dirty="0">
                <a:solidFill>
                  <a:schemeClr val="bg1"/>
                </a:solidFill>
                <a:latin typeface="Times New Roman" panose="02020603050405020304" pitchFamily="18" charset="0"/>
                <a:cs typeface="Times New Roman" panose="02020603050405020304" pitchFamily="18" charset="0"/>
              </a:rPr>
              <a:t>tachypnoea; mottled or cool skin or petechial or purpuric rash; increased lactate; oliguria persists after two repeat boluses; </a:t>
            </a:r>
          </a:p>
          <a:p>
            <a:pPr algn="just">
              <a:buClrTx/>
              <a:buFont typeface="Arial" panose="020B0604020202020204" pitchFamily="34" charset="0"/>
              <a:buChar char="•"/>
            </a:pPr>
            <a:r>
              <a:rPr lang="en-US" sz="1000" b="1" dirty="0">
                <a:solidFill>
                  <a:schemeClr val="bg1"/>
                </a:solidFill>
                <a:latin typeface="Times New Roman" panose="02020603050405020304" pitchFamily="18" charset="0"/>
                <a:cs typeface="Times New Roman" panose="02020603050405020304" pitchFamily="18" charset="0"/>
              </a:rPr>
              <a:t>age-appropriate blood pressure targets are not achieved.</a:t>
            </a:r>
          </a:p>
          <a:p>
            <a:pPr algn="just">
              <a:buClrTx/>
              <a:buFont typeface="Arial" panose="020B0604020202020204" pitchFamily="34" charset="0"/>
              <a:buChar char="•"/>
            </a:pPr>
            <a:r>
              <a:rPr lang="en-US" sz="1000" b="1" dirty="0">
                <a:solidFill>
                  <a:schemeClr val="bg1"/>
                </a:solidFill>
                <a:latin typeface="Times New Roman" panose="02020603050405020304" pitchFamily="18" charset="0"/>
                <a:cs typeface="Times New Roman" panose="02020603050405020304" pitchFamily="18" charset="0"/>
              </a:rPr>
              <a:t>If central venous catheters are not available, vasopressors can be given through a peripheral IV, but use a large vein and closely monitor for signs of extravasation and local tissue necrosis. If extravasation occurs, stop infusion. Vasopressors can also be administered through intraosseous needles. </a:t>
            </a:r>
          </a:p>
          <a:p>
            <a:pPr algn="just">
              <a:buClrTx/>
              <a:buFont typeface="Arial" panose="020B0604020202020204" pitchFamily="34" charset="0"/>
              <a:buChar char="•"/>
            </a:pPr>
            <a:r>
              <a:rPr lang="en-US" sz="1000" b="1" dirty="0">
                <a:solidFill>
                  <a:schemeClr val="bg1"/>
                </a:solidFill>
                <a:latin typeface="Times New Roman" panose="02020603050405020304" pitchFamily="18" charset="0"/>
                <a:cs typeface="Times New Roman" panose="02020603050405020304" pitchFamily="18" charset="0"/>
              </a:rPr>
              <a:t>If signs of poor perfusion and cardiac dysfunction persist despite achieving MAP target with fluids and vasopressors, consider an inotrope such as dobutamine</a:t>
            </a:r>
            <a:endParaRPr lang="en-IN" sz="1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4180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A4CE01-0DC8-491F-A037-F9C4DDBB54D8}"/>
              </a:ext>
            </a:extLst>
          </p:cNvPr>
          <p:cNvSpPr>
            <a:spLocks noGrp="1"/>
          </p:cNvSpPr>
          <p:nvPr>
            <p:ph type="title"/>
          </p:nvPr>
        </p:nvSpPr>
        <p:spPr>
          <a:xfrm>
            <a:off x="1162050" y="304801"/>
            <a:ext cx="6915150" cy="1219200"/>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r>
              <a:rPr lang="en-US" sz="2000" b="1" dirty="0">
                <a:solidFill>
                  <a:schemeClr val="bg1"/>
                </a:solidFill>
                <a:latin typeface="Times New Roman" panose="02020603050405020304" pitchFamily="18" charset="0"/>
                <a:cs typeface="Times New Roman" panose="02020603050405020304" pitchFamily="18" charset="0"/>
              </a:rPr>
              <a:t>PREVENTION OF COMPLICATIONS</a:t>
            </a:r>
            <a:endParaRPr lang="en-IN" sz="2000" b="1" dirty="0">
              <a:solidFill>
                <a:schemeClr val="bg1"/>
              </a:solidFill>
            </a:endParaRPr>
          </a:p>
        </p:txBody>
      </p:sp>
      <p:sp>
        <p:nvSpPr>
          <p:cNvPr id="8" name="TextBox 7">
            <a:extLst>
              <a:ext uri="{FF2B5EF4-FFF2-40B4-BE49-F238E27FC236}">
                <a16:creationId xmlns:a16="http://schemas.microsoft.com/office/drawing/2014/main" id="{771AEFD7-C015-40BA-A36C-B4F3A1122AA2}"/>
              </a:ext>
            </a:extLst>
          </p:cNvPr>
          <p:cNvSpPr txBox="1"/>
          <p:nvPr/>
        </p:nvSpPr>
        <p:spPr>
          <a:xfrm>
            <a:off x="457200" y="2055674"/>
            <a:ext cx="8686800" cy="4524315"/>
          </a:xfrm>
          <a:prstGeom prst="rect">
            <a:avLst/>
          </a:prstGeom>
          <a:noFill/>
        </p:spPr>
        <p:txBody>
          <a:bodyPr wrap="square">
            <a:spAutoFit/>
          </a:bodyPr>
          <a:lstStyle/>
          <a:p>
            <a:pPr marL="285750" indent="-285750" algn="just">
              <a:lnSpc>
                <a:spcPct val="300000"/>
              </a:lnSpc>
              <a:buFont typeface="Arial" panose="020B0604020202020204" pitchFamily="34" charset="0"/>
              <a:buChar char="•"/>
            </a:pPr>
            <a:r>
              <a:rPr lang="en-US" b="1" dirty="0">
                <a:solidFill>
                  <a:schemeClr val="bg1"/>
                </a:solidFill>
                <a:latin typeface="Times New Roman" panose="02020603050405020304" pitchFamily="18" charset="0"/>
                <a:cs typeface="Times New Roman" panose="02020603050405020304" pitchFamily="18" charset="0"/>
              </a:rPr>
              <a:t>Thromboembolism</a:t>
            </a:r>
          </a:p>
          <a:p>
            <a:pPr marL="285750" indent="-285750" algn="just">
              <a:lnSpc>
                <a:spcPct val="300000"/>
              </a:lnSpc>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Neurological And Mental Manifestations</a:t>
            </a:r>
          </a:p>
          <a:p>
            <a:pPr marL="285750" indent="-285750" algn="just">
              <a:lnSpc>
                <a:spcPct val="300000"/>
              </a:lnSpc>
              <a:buFont typeface="Arial" panose="020B0604020202020204" pitchFamily="34" charset="0"/>
              <a:buChar char="•"/>
            </a:pPr>
            <a:r>
              <a:rPr lang="en-US" b="1" dirty="0">
                <a:solidFill>
                  <a:schemeClr val="bg1"/>
                </a:solidFill>
                <a:latin typeface="Times New Roman" panose="02020603050405020304" pitchFamily="18" charset="0"/>
                <a:cs typeface="Times New Roman" panose="02020603050405020304" pitchFamily="18" charset="0"/>
              </a:rPr>
              <a:t>Adverse Effects Of Medications </a:t>
            </a:r>
            <a:endParaRPr lang="en-IN" dirty="0">
              <a:solidFill>
                <a:schemeClr val="bg1"/>
              </a:solidFill>
            </a:endParaRPr>
          </a:p>
          <a:p>
            <a:pPr marL="285750" indent="-285750" algn="just">
              <a:lnSpc>
                <a:spcPct val="300000"/>
              </a:lnSpc>
              <a:buFont typeface="Arial" panose="020B0604020202020204" pitchFamily="34" charset="0"/>
              <a:buChar char="•"/>
            </a:pPr>
            <a:r>
              <a:rPr lang="en-US" b="1" dirty="0">
                <a:solidFill>
                  <a:schemeClr val="bg1"/>
                </a:solidFill>
                <a:latin typeface="Times New Roman" panose="02020603050405020304" pitchFamily="18" charset="0"/>
                <a:cs typeface="Times New Roman" panose="02020603050405020304" pitchFamily="18" charset="0"/>
              </a:rPr>
              <a:t>Pneumothorax</a:t>
            </a:r>
            <a:endParaRPr lang="en-IN" b="1" dirty="0">
              <a:solidFill>
                <a:schemeClr val="bg1"/>
              </a:solidFill>
              <a:latin typeface="Times New Roman" panose="02020603050405020304" pitchFamily="18" charset="0"/>
              <a:cs typeface="Times New Roman" panose="02020603050405020304" pitchFamily="18" charset="0"/>
            </a:endParaRPr>
          </a:p>
          <a:p>
            <a:pPr marL="285750" indent="-285750" algn="just">
              <a:lnSpc>
                <a:spcPct val="300000"/>
              </a:lnSpc>
              <a:buFont typeface="Arial" panose="020B0604020202020204" pitchFamily="34" charset="0"/>
              <a:buChar char="•"/>
            </a:pPr>
            <a:r>
              <a:rPr lang="en-US" b="1" dirty="0">
                <a:solidFill>
                  <a:schemeClr val="bg1"/>
                </a:solidFill>
                <a:latin typeface="Times New Roman" panose="02020603050405020304" pitchFamily="18" charset="0"/>
                <a:cs typeface="Times New Roman" panose="02020603050405020304" pitchFamily="18" charset="0"/>
              </a:rPr>
              <a:t>Acute Coinfections With Bacteria </a:t>
            </a:r>
          </a:p>
          <a:p>
            <a:pPr marL="285750" indent="-285750" algn="just">
              <a:buFont typeface="Arial" panose="020B0604020202020204" pitchFamily="34" charset="0"/>
              <a:buChar char="•"/>
            </a:pPr>
            <a:endParaRPr lang="en-IN" dirty="0">
              <a:solidFill>
                <a:schemeClr val="bg1"/>
              </a:solidFill>
            </a:endParaRPr>
          </a:p>
        </p:txBody>
      </p:sp>
      <p:sp>
        <p:nvSpPr>
          <p:cNvPr id="10" name="TextBox 9">
            <a:extLst>
              <a:ext uri="{FF2B5EF4-FFF2-40B4-BE49-F238E27FC236}">
                <a16:creationId xmlns:a16="http://schemas.microsoft.com/office/drawing/2014/main" id="{B3F38AA3-05F6-4CEE-845B-351985846721}"/>
              </a:ext>
            </a:extLst>
          </p:cNvPr>
          <p:cNvSpPr txBox="1"/>
          <p:nvPr/>
        </p:nvSpPr>
        <p:spPr>
          <a:xfrm>
            <a:off x="3733800" y="2259134"/>
            <a:ext cx="8686800" cy="369332"/>
          </a:xfrm>
          <a:prstGeom prst="rect">
            <a:avLst/>
          </a:prstGeom>
          <a:noFill/>
        </p:spPr>
        <p:txBody>
          <a:bodyPr wrap="square">
            <a:spAutoFit/>
          </a:bodyPr>
          <a:lstStyle/>
          <a:p>
            <a:endParaRPr lang="en-IN" dirty="0"/>
          </a:p>
        </p:txBody>
      </p:sp>
    </p:spTree>
    <p:extLst>
      <p:ext uri="{BB962C8B-B14F-4D97-AF65-F5344CB8AC3E}">
        <p14:creationId xmlns:p14="http://schemas.microsoft.com/office/powerpoint/2010/main" val="1564137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F8804F3-60D8-4973-AE86-BFD79308C4F7}"/>
              </a:ext>
            </a:extLst>
          </p:cNvPr>
          <p:cNvSpPr txBox="1"/>
          <p:nvPr/>
        </p:nvSpPr>
        <p:spPr>
          <a:xfrm>
            <a:off x="228600" y="535900"/>
            <a:ext cx="8458200" cy="5786199"/>
          </a:xfrm>
          <a:prstGeom prst="rect">
            <a:avLst/>
          </a:prstGeom>
          <a:noFill/>
        </p:spPr>
        <p:txBody>
          <a:bodyPr wrap="square">
            <a:spAutoFit/>
          </a:bodyPr>
          <a:lstStyle/>
          <a:p>
            <a:pPr algn="just"/>
            <a:r>
              <a:rPr lang="en-US" b="1" u="sng" dirty="0">
                <a:solidFill>
                  <a:schemeClr val="bg1"/>
                </a:solidFill>
                <a:latin typeface="Times New Roman" panose="02020603050405020304" pitchFamily="18" charset="0"/>
                <a:cs typeface="Times New Roman" panose="02020603050405020304" pitchFamily="18" charset="0"/>
              </a:rPr>
              <a:t>THROMBOEMBOLISM -----</a:t>
            </a:r>
            <a:r>
              <a:rPr lang="en-US" b="1" dirty="0">
                <a:solidFill>
                  <a:schemeClr val="bg1"/>
                </a:solidFill>
                <a:latin typeface="Times New Roman" panose="02020603050405020304" pitchFamily="18" charset="0"/>
                <a:cs typeface="Times New Roman" panose="02020603050405020304" pitchFamily="18" charset="0"/>
              </a:rPr>
              <a:t>Coagulopathy is common in patients with severe COVID-19, and both venous and arterial thromboembolism have been reported </a:t>
            </a:r>
          </a:p>
          <a:p>
            <a:pPr algn="just"/>
            <a:r>
              <a:rPr lang="en-US" b="1" dirty="0">
                <a:solidFill>
                  <a:schemeClr val="bg1"/>
                </a:solidFill>
                <a:latin typeface="Times New Roman" panose="02020603050405020304" pitchFamily="18" charset="0"/>
                <a:cs typeface="Times New Roman" panose="02020603050405020304" pitchFamily="18" charset="0"/>
              </a:rPr>
              <a:t>Monitor patients with COVID-19, for signs or symptoms suggestive of thromboembolism, such as stroke, deep venous thrombosis, pulmonary embolism or acute coronary syndrome. If these are clinically suspected, proceed immediately with appropriate diagnostic and management pathways. </a:t>
            </a:r>
          </a:p>
          <a:p>
            <a:pPr algn="just"/>
            <a:r>
              <a:rPr lang="en-US" sz="2400" b="1" u="sng" dirty="0">
                <a:solidFill>
                  <a:schemeClr val="bg1"/>
                </a:solidFill>
                <a:latin typeface="Times New Roman" panose="02020603050405020304" pitchFamily="18" charset="0"/>
                <a:cs typeface="Times New Roman" panose="02020603050405020304" pitchFamily="18" charset="0"/>
              </a:rPr>
              <a:t>Thromboprophylaxis ----A</a:t>
            </a:r>
            <a:r>
              <a:rPr lang="en-US" b="1" dirty="0">
                <a:solidFill>
                  <a:schemeClr val="bg1"/>
                </a:solidFill>
                <a:latin typeface="Times New Roman" panose="02020603050405020304" pitchFamily="18" charset="0"/>
                <a:cs typeface="Times New Roman" panose="02020603050405020304" pitchFamily="18" charset="0"/>
              </a:rPr>
              <a:t>dminister standard thromboprophylaxis dosing of anticoagulation</a:t>
            </a:r>
          </a:p>
          <a:p>
            <a:pPr algn="just"/>
            <a:r>
              <a:rPr lang="en-US" sz="2400" b="1" u="sng" dirty="0">
                <a:solidFill>
                  <a:schemeClr val="bg1"/>
                </a:solidFill>
                <a:latin typeface="Times New Roman" panose="02020603050405020304" pitchFamily="18" charset="0"/>
                <a:cs typeface="Times New Roman" panose="02020603050405020304" pitchFamily="18" charset="0"/>
              </a:rPr>
              <a:t>Adverse effects of medications </a:t>
            </a:r>
            <a:r>
              <a:rPr lang="en-US" b="1" dirty="0">
                <a:solidFill>
                  <a:schemeClr val="bg1"/>
                </a:solidFill>
                <a:latin typeface="Times New Roman" panose="02020603050405020304" pitchFamily="18" charset="0"/>
                <a:cs typeface="Times New Roman" panose="02020603050405020304" pitchFamily="18" charset="0"/>
              </a:rPr>
              <a:t>Careful consideration should be given to the numerous, clinically significant side-effects of medications that may be used in the context of COVID-19, as well as drug-drug interactions between medications, both of which may affect COVID-19 symptomatology (including effects on respiratory, cardiac, immune and mental and neurological function). </a:t>
            </a:r>
          </a:p>
          <a:p>
            <a:pPr algn="just"/>
            <a:r>
              <a:rPr lang="en-US" sz="2400" b="1" u="sng" dirty="0">
                <a:solidFill>
                  <a:schemeClr val="bg1"/>
                </a:solidFill>
                <a:latin typeface="Times New Roman" panose="02020603050405020304" pitchFamily="18" charset="0"/>
                <a:cs typeface="Times New Roman" panose="02020603050405020304" pitchFamily="18" charset="0"/>
              </a:rPr>
              <a:t>Acute coinfections with bacteria </a:t>
            </a:r>
          </a:p>
          <a:p>
            <a:pPr algn="just"/>
            <a:r>
              <a:rPr lang="en-US" sz="2000" b="1" dirty="0">
                <a:solidFill>
                  <a:schemeClr val="bg1"/>
                </a:solidFill>
                <a:latin typeface="Times New Roman" panose="02020603050405020304" pitchFamily="18" charset="0"/>
                <a:cs typeface="Times New Roman" panose="02020603050405020304" pitchFamily="18" charset="0"/>
              </a:rPr>
              <a:t>Use Of Empiric Antimicrobials To Treat All Likely Pathogens, Based On Clinical Judgment, Patient Host Factors And Local Epidemiology, And This Should Be Done As Soon As Possible (Within 1 Hour Of Initial Assessment If Possible), Ideally With Blood Cultures Obtained First. Antimicrobial Therapy Should Be Assessed Daily For De-escalation.</a:t>
            </a:r>
            <a:endParaRPr lang="en-IN" sz="2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3408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5AC5E-441E-4BA0-ABD2-2337AA955369}"/>
              </a:ext>
            </a:extLst>
          </p:cNvPr>
          <p:cNvSpPr>
            <a:spLocks noGrp="1"/>
          </p:cNvSpPr>
          <p:nvPr>
            <p:ph type="title"/>
          </p:nvPr>
        </p:nvSpPr>
        <p:spPr>
          <a:xfrm>
            <a:off x="628650" y="365127"/>
            <a:ext cx="7886700" cy="625474"/>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ctr"/>
            <a:r>
              <a:rPr lang="en-IN" b="1" dirty="0">
                <a:solidFill>
                  <a:schemeClr val="bg1"/>
                </a:solidFill>
                <a:latin typeface="Times New Roman" panose="02020603050405020304" pitchFamily="18" charset="0"/>
                <a:cs typeface="Times New Roman" panose="02020603050405020304" pitchFamily="18" charset="0"/>
              </a:rPr>
              <a:t>THERAPEUTICS AND COVID-19</a:t>
            </a:r>
          </a:p>
        </p:txBody>
      </p:sp>
      <p:sp>
        <p:nvSpPr>
          <p:cNvPr id="3" name="Content Placeholder 2">
            <a:extLst>
              <a:ext uri="{FF2B5EF4-FFF2-40B4-BE49-F238E27FC236}">
                <a16:creationId xmlns:a16="http://schemas.microsoft.com/office/drawing/2014/main" id="{284655E4-5D21-4C9A-8B58-8A2767099369}"/>
              </a:ext>
            </a:extLst>
          </p:cNvPr>
          <p:cNvSpPr>
            <a:spLocks noGrp="1"/>
          </p:cNvSpPr>
          <p:nvPr>
            <p:ph idx="1"/>
          </p:nvPr>
        </p:nvSpPr>
        <p:spPr/>
        <p:txBody>
          <a:bodyPr>
            <a:normAutofit lnSpcReduction="10000"/>
          </a:bodyPr>
          <a:lstStyle/>
          <a:p>
            <a:pPr algn="just">
              <a:buClrTx/>
              <a:buFont typeface="Arial" panose="020B0604020202020204" pitchFamily="34" charset="0"/>
              <a:buChar char="•"/>
            </a:pPr>
            <a:r>
              <a:rPr lang="en-US" b="1" dirty="0">
                <a:solidFill>
                  <a:schemeClr val="bg1"/>
                </a:solidFill>
                <a:latin typeface="Times New Roman" panose="02020603050405020304" pitchFamily="18" charset="0"/>
                <a:cs typeface="Times New Roman" panose="02020603050405020304" pitchFamily="18" charset="0"/>
              </a:rPr>
              <a:t>Strong recommendations against the use of hydroxychloroquine and lopinavir/ritonavir in patients with COVID-19, regardless of disease severity. </a:t>
            </a:r>
          </a:p>
          <a:p>
            <a:pPr algn="just">
              <a:buClrTx/>
              <a:buFont typeface="Arial" panose="020B0604020202020204" pitchFamily="34" charset="0"/>
              <a:buChar char="•"/>
            </a:pPr>
            <a:r>
              <a:rPr lang="en-US" b="1" dirty="0">
                <a:solidFill>
                  <a:schemeClr val="bg1"/>
                </a:solidFill>
                <a:latin typeface="Times New Roman" panose="02020603050405020304" pitchFamily="18" charset="0"/>
                <a:cs typeface="Times New Roman" panose="02020603050405020304" pitchFamily="18" charset="0"/>
              </a:rPr>
              <a:t>A strong recommendation for systemic corticosteroids in patients with severe and critical COVID-19. </a:t>
            </a:r>
          </a:p>
          <a:p>
            <a:pPr algn="just">
              <a:buClrTx/>
              <a:buFont typeface="Arial" panose="020B0604020202020204" pitchFamily="34" charset="0"/>
              <a:buChar char="•"/>
            </a:pPr>
            <a:r>
              <a:rPr lang="en-US" b="1" dirty="0">
                <a:solidFill>
                  <a:schemeClr val="bg1"/>
                </a:solidFill>
                <a:latin typeface="Times New Roman" panose="02020603050405020304" pitchFamily="18" charset="0"/>
                <a:cs typeface="Times New Roman" panose="02020603050405020304" pitchFamily="18" charset="0"/>
              </a:rPr>
              <a:t>A conditional recommendation against systemic corticosteroids in patients with non-severe COVID-19. </a:t>
            </a:r>
          </a:p>
          <a:p>
            <a:pPr algn="just">
              <a:buClrTx/>
              <a:buFont typeface="Arial" panose="020B0604020202020204" pitchFamily="34" charset="0"/>
              <a:buChar char="•"/>
            </a:pPr>
            <a:r>
              <a:rPr lang="en-US" b="1" dirty="0">
                <a:solidFill>
                  <a:schemeClr val="bg1"/>
                </a:solidFill>
                <a:latin typeface="Times New Roman" panose="02020603050405020304" pitchFamily="18" charset="0"/>
                <a:cs typeface="Times New Roman" panose="02020603050405020304" pitchFamily="18" charset="0"/>
              </a:rPr>
              <a:t>A conditional recommendation against remdesivir in hospitalized patients with COVID-19. </a:t>
            </a:r>
          </a:p>
          <a:p>
            <a:pPr algn="just">
              <a:buClrTx/>
              <a:buFont typeface="Arial" panose="020B0604020202020204" pitchFamily="34" charset="0"/>
              <a:buChar char="•"/>
            </a:pPr>
            <a:r>
              <a:rPr lang="en-US" b="1" dirty="0">
                <a:solidFill>
                  <a:schemeClr val="bg1"/>
                </a:solidFill>
                <a:latin typeface="Times New Roman" panose="02020603050405020304" pitchFamily="18" charset="0"/>
                <a:cs typeface="Times New Roman" panose="02020603050405020304" pitchFamily="18" charset="0"/>
              </a:rPr>
              <a:t>We recommend that the use of unproven drugs not be administered as treatment or prophylaxis for COVID-19, outside of the context of clinical trials.</a:t>
            </a:r>
            <a:endParaRPr lang="en-IN"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4031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7B8-2619-4ABD-BE77-2289975CA220}"/>
              </a:ext>
            </a:extLst>
          </p:cNvPr>
          <p:cNvSpPr>
            <a:spLocks noGrp="1"/>
          </p:cNvSpPr>
          <p:nvPr>
            <p:ph type="title"/>
          </p:nvPr>
        </p:nvSpPr>
        <p:spPr>
          <a:xfrm>
            <a:off x="628650" y="365127"/>
            <a:ext cx="7886700" cy="701674"/>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lgn="ctr"/>
            <a:r>
              <a:rPr lang="en-US" sz="2000" b="1" dirty="0">
                <a:solidFill>
                  <a:schemeClr val="bg1"/>
                </a:solidFill>
                <a:latin typeface="Times New Roman" panose="02020603050405020304" pitchFamily="18" charset="0"/>
                <a:cs typeface="Times New Roman" panose="02020603050405020304" pitchFamily="18" charset="0"/>
              </a:rPr>
              <a:t>MANAGEMENT OF NEUROLOGICAL AND MENTAL MANIFESTATIONS ASSOCIATED WITH COVID-19</a:t>
            </a:r>
            <a:endParaRPr lang="en-IN" sz="2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A2FA85D-0C6B-42D8-80CB-885F30160619}"/>
              </a:ext>
            </a:extLst>
          </p:cNvPr>
          <p:cNvSpPr>
            <a:spLocks noGrp="1"/>
          </p:cNvSpPr>
          <p:nvPr>
            <p:ph idx="1"/>
          </p:nvPr>
        </p:nvSpPr>
        <p:spPr/>
        <p:txBody>
          <a:bodyPr>
            <a:normAutofit lnSpcReduction="10000"/>
          </a:bodyPr>
          <a:lstStyle/>
          <a:p>
            <a:pPr algn="just">
              <a:buClrTx/>
              <a:buFont typeface="Arial" panose="020B0604020202020204" pitchFamily="34" charset="0"/>
              <a:buChar char="•"/>
            </a:pPr>
            <a:r>
              <a:rPr lang="en-US" b="1" u="sng" dirty="0">
                <a:solidFill>
                  <a:schemeClr val="bg1"/>
                </a:solidFill>
                <a:latin typeface="Times New Roman" panose="02020603050405020304" pitchFamily="18" charset="0"/>
                <a:cs typeface="Times New Roman" panose="02020603050405020304" pitchFamily="18" charset="0"/>
              </a:rPr>
              <a:t>Delirium</a:t>
            </a:r>
            <a:r>
              <a:rPr lang="en-US" b="1" dirty="0">
                <a:solidFill>
                  <a:schemeClr val="bg1"/>
                </a:solidFill>
                <a:latin typeface="Times New Roman" panose="02020603050405020304" pitchFamily="18" charset="0"/>
                <a:cs typeface="Times New Roman" panose="02020603050405020304" pitchFamily="18" charset="0"/>
              </a:rPr>
              <a:t> </a:t>
            </a:r>
          </a:p>
          <a:p>
            <a:pPr marL="0" indent="0" algn="just">
              <a:buClrTx/>
              <a:buNone/>
            </a:pPr>
            <a:r>
              <a:rPr lang="en-US" dirty="0">
                <a:solidFill>
                  <a:schemeClr val="bg1"/>
                </a:solidFill>
                <a:latin typeface="Times New Roman" panose="02020603050405020304" pitchFamily="18" charset="0"/>
                <a:cs typeface="Times New Roman" panose="02020603050405020304" pitchFamily="18" charset="0"/>
              </a:rPr>
              <a:t>Measures to prevent delirium, an acute neuropsychiatric emergency, be implemented; and patients be evaluated using standardized protocols, for the development of delirium. If detected, then immediate evaluation by a clinician is recommended to address any underlying cause of delirium and treat appropriately. </a:t>
            </a:r>
          </a:p>
          <a:p>
            <a:pPr algn="just">
              <a:buClrTx/>
              <a:buFont typeface="Arial" panose="020B0604020202020204" pitchFamily="34" charset="0"/>
              <a:buChar char="•"/>
            </a:pPr>
            <a:r>
              <a:rPr lang="en-US" b="1" u="sng" dirty="0">
                <a:solidFill>
                  <a:schemeClr val="bg1"/>
                </a:solidFill>
                <a:latin typeface="Times New Roman" panose="02020603050405020304" pitchFamily="18" charset="0"/>
                <a:cs typeface="Times New Roman" panose="02020603050405020304" pitchFamily="18" charset="0"/>
              </a:rPr>
              <a:t>Stroke </a:t>
            </a:r>
          </a:p>
          <a:p>
            <a:pPr marL="0" indent="0" algn="just">
              <a:buClrTx/>
              <a:buNone/>
            </a:pPr>
            <a:r>
              <a:rPr lang="en-US" dirty="0">
                <a:solidFill>
                  <a:schemeClr val="bg1"/>
                </a:solidFill>
                <a:latin typeface="Times New Roman" panose="02020603050405020304" pitchFamily="18" charset="0"/>
                <a:cs typeface="Times New Roman" panose="02020603050405020304" pitchFamily="18" charset="0"/>
              </a:rPr>
              <a:t>Signs and symptoms of stroke can include weakness of limbs or face, sensory loss, speech difficulties, impairment of vision, ataxia, confusion, or decreased consciousness. Standard IPC measures must be followed during the clinical evaluation, neuroimaging or procedures for patients with stroke.</a:t>
            </a:r>
            <a:endParaRPr lang="en-IN"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6065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01674"/>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r>
              <a:rPr lang="en-US" dirty="0">
                <a:solidFill>
                  <a:schemeClr val="bg1"/>
                </a:solidFill>
                <a:latin typeface="Times New Roman" panose="02020603050405020304" pitchFamily="18" charset="0"/>
                <a:cs typeface="Times New Roman" panose="02020603050405020304" pitchFamily="18" charset="0"/>
              </a:rPr>
              <a:t>INTRODUCTION </a:t>
            </a:r>
          </a:p>
        </p:txBody>
      </p:sp>
      <p:sp>
        <p:nvSpPr>
          <p:cNvPr id="3" name="Content Placeholder 2"/>
          <p:cNvSpPr>
            <a:spLocks noGrp="1"/>
          </p:cNvSpPr>
          <p:nvPr>
            <p:ph idx="1"/>
          </p:nvPr>
        </p:nvSpPr>
        <p:spPr>
          <a:xfrm>
            <a:off x="0" y="1295400"/>
            <a:ext cx="9144000" cy="5486400"/>
          </a:xfrm>
        </p:spPr>
        <p:txBody>
          <a:bodyPr>
            <a:noAutofit/>
          </a:bodyPr>
          <a:lstStyle/>
          <a:p>
            <a:pPr algn="just"/>
            <a:r>
              <a:rPr lang="en-US" sz="1700" b="1" dirty="0" err="1">
                <a:solidFill>
                  <a:schemeClr val="bg1"/>
                </a:solidFill>
                <a:latin typeface="Times New Roman" panose="02020603050405020304" pitchFamily="18" charset="0"/>
                <a:cs typeface="Times New Roman" pitchFamily="18" charset="0"/>
              </a:rPr>
              <a:t>Coronavirus</a:t>
            </a:r>
            <a:r>
              <a:rPr lang="en-US" sz="1700" b="1" dirty="0">
                <a:solidFill>
                  <a:schemeClr val="bg1"/>
                </a:solidFill>
                <a:latin typeface="Times New Roman" panose="02020603050405020304" pitchFamily="18" charset="0"/>
                <a:cs typeface="Times New Roman" pitchFamily="18" charset="0"/>
              </a:rPr>
              <a:t> disease 2019 (COVID-19) is caused by the severe acute respiratory syndrome </a:t>
            </a:r>
            <a:r>
              <a:rPr lang="en-US" sz="1700" b="1" dirty="0" err="1">
                <a:solidFill>
                  <a:schemeClr val="bg1"/>
                </a:solidFill>
                <a:latin typeface="Times New Roman" panose="02020603050405020304" pitchFamily="18" charset="0"/>
                <a:cs typeface="Times New Roman" pitchFamily="18" charset="0"/>
              </a:rPr>
              <a:t>coronavirus</a:t>
            </a:r>
            <a:r>
              <a:rPr lang="en-US" sz="1700" b="1" dirty="0">
                <a:solidFill>
                  <a:schemeClr val="bg1"/>
                </a:solidFill>
                <a:latin typeface="Times New Roman" panose="02020603050405020304" pitchFamily="18" charset="0"/>
                <a:cs typeface="Times New Roman" pitchFamily="18" charset="0"/>
              </a:rPr>
              <a:t> 2 (SARS-CoV-2), a newly emergent </a:t>
            </a:r>
            <a:r>
              <a:rPr lang="en-US" sz="1700" b="1" dirty="0" err="1">
                <a:solidFill>
                  <a:schemeClr val="bg1"/>
                </a:solidFill>
                <a:latin typeface="Times New Roman" panose="02020603050405020304" pitchFamily="18" charset="0"/>
                <a:cs typeface="Times New Roman" pitchFamily="18" charset="0"/>
              </a:rPr>
              <a:t>coronavirus</a:t>
            </a:r>
            <a:r>
              <a:rPr lang="en-US" sz="1700" b="1" dirty="0">
                <a:solidFill>
                  <a:schemeClr val="bg1"/>
                </a:solidFill>
                <a:latin typeface="Times New Roman" pitchFamily="18" charset="0"/>
                <a:cs typeface="Times New Roman" pitchFamily="18" charset="0"/>
              </a:rPr>
              <a:t>, that was first recognized in Wuhan, Hubei province, China, in December 2019. SARS-CoV-2 is a positive-sense single-stranded RNA virus that is contagious in humans. </a:t>
            </a:r>
          </a:p>
          <a:p>
            <a:pPr algn="just"/>
            <a:r>
              <a:rPr lang="en-US" sz="1700" b="1" dirty="0">
                <a:solidFill>
                  <a:schemeClr val="bg1"/>
                </a:solidFill>
                <a:latin typeface="Times New Roman" pitchFamily="18" charset="0"/>
                <a:cs typeface="Times New Roman" pitchFamily="18" charset="0"/>
              </a:rPr>
              <a:t>Epidemiology and </a:t>
            </a:r>
            <a:r>
              <a:rPr lang="en-US" sz="1700" b="1" dirty="0" err="1">
                <a:solidFill>
                  <a:schemeClr val="bg1"/>
                </a:solidFill>
                <a:latin typeface="Times New Roman" panose="02020603050405020304" pitchFamily="18" charset="0"/>
                <a:cs typeface="Times New Roman" pitchFamily="18" charset="0"/>
              </a:rPr>
              <a:t>virologic</a:t>
            </a:r>
            <a:r>
              <a:rPr lang="en-US" sz="1700" b="1" dirty="0">
                <a:solidFill>
                  <a:schemeClr val="bg1"/>
                </a:solidFill>
                <a:latin typeface="Times New Roman" pitchFamily="18" charset="0"/>
                <a:cs typeface="Times New Roman" pitchFamily="18" charset="0"/>
              </a:rPr>
              <a:t> studies suggest that transmission mainly occurs from both symptomatic and asymptomatic people to others by close contact through respiratory droplets or by direct contact with infected persons, or by contact with contaminated objects and surfaces </a:t>
            </a:r>
          </a:p>
          <a:p>
            <a:pPr algn="just"/>
            <a:r>
              <a:rPr lang="en-US" sz="1700" b="1" dirty="0">
                <a:solidFill>
                  <a:schemeClr val="bg1"/>
                </a:solidFill>
                <a:latin typeface="Times New Roman" pitchFamily="18" charset="0"/>
                <a:cs typeface="Times New Roman" pitchFamily="18" charset="0"/>
              </a:rPr>
              <a:t>biological samples from confirmed patients demonstrate that shedding of SARS-CoV-2 is highest in the upper respiratory tract (</a:t>
            </a:r>
            <a:r>
              <a:rPr lang="en-US" sz="1700" b="1" dirty="0" err="1">
                <a:solidFill>
                  <a:schemeClr val="bg1"/>
                </a:solidFill>
                <a:latin typeface="Times New Roman" panose="02020603050405020304" pitchFamily="18" charset="0"/>
                <a:cs typeface="Times New Roman" pitchFamily="18" charset="0"/>
              </a:rPr>
              <a:t>URT</a:t>
            </a:r>
            <a:r>
              <a:rPr lang="en-US" sz="1700" b="1" dirty="0">
                <a:solidFill>
                  <a:schemeClr val="bg1"/>
                </a:solidFill>
                <a:latin typeface="Times New Roman" pitchFamily="18" charset="0"/>
                <a:cs typeface="Times New Roman" pitchFamily="18" charset="0"/>
              </a:rPr>
              <a:t>) (nose and throat) early in the course of the disease (8,9,10), within the first 3 days from onset of symptoms </a:t>
            </a:r>
          </a:p>
          <a:p>
            <a:pPr algn="just"/>
            <a:r>
              <a:rPr lang="en-US" sz="1700" b="1" dirty="0">
                <a:solidFill>
                  <a:schemeClr val="bg1"/>
                </a:solidFill>
                <a:latin typeface="Times New Roman" pitchFamily="18" charset="0"/>
                <a:cs typeface="Times New Roman" pitchFamily="18" charset="0"/>
              </a:rPr>
              <a:t>The incubation period for COVID-19, which is the time between exposure to the virus (becoming infected) and symptom onset, is, on average, 5–7 days, but can be up to 14 days. During this period, also known as the “</a:t>
            </a:r>
            <a:r>
              <a:rPr lang="en-US" sz="1700" b="1" dirty="0" err="1">
                <a:solidFill>
                  <a:schemeClr val="bg1"/>
                </a:solidFill>
                <a:latin typeface="Times New Roman" panose="02020603050405020304" pitchFamily="18" charset="0"/>
                <a:cs typeface="Times New Roman" pitchFamily="18" charset="0"/>
              </a:rPr>
              <a:t>presymptomatic</a:t>
            </a:r>
            <a:r>
              <a:rPr lang="en-US" sz="1700" b="1" dirty="0">
                <a:solidFill>
                  <a:schemeClr val="bg1"/>
                </a:solidFill>
                <a:latin typeface="Times New Roman" pitchFamily="18" charset="0"/>
                <a:cs typeface="Times New Roman" pitchFamily="18" charset="0"/>
              </a:rPr>
              <a:t>” period, some infected persons can be contagious, from 1–3 days before symptom onset </a:t>
            </a:r>
          </a:p>
          <a:p>
            <a:pPr algn="just"/>
            <a:r>
              <a:rPr lang="en-US" sz="1700" b="1" dirty="0">
                <a:solidFill>
                  <a:schemeClr val="bg1"/>
                </a:solidFill>
                <a:latin typeface="Times New Roman" pitchFamily="18" charset="0"/>
                <a:cs typeface="Times New Roman" pitchFamily="18" charset="0"/>
              </a:rPr>
              <a:t>In those patients that do become symptomatic, most people with COVID-19 develop only mild (40%) or moderate (40%) disease (see Table 6.3), approximately 15% develop severe disease that requires oxygen support, and 5% have critical disease with complications such as respiratory failure, acute respiratory distress syndrome (</a:t>
            </a:r>
            <a:r>
              <a:rPr lang="en-US" sz="1700" b="1" dirty="0" err="1">
                <a:solidFill>
                  <a:schemeClr val="bg1"/>
                </a:solidFill>
                <a:latin typeface="Times New Roman" panose="02020603050405020304" pitchFamily="18" charset="0"/>
                <a:cs typeface="Times New Roman" pitchFamily="18" charset="0"/>
              </a:rPr>
              <a:t>ARDS</a:t>
            </a:r>
            <a:r>
              <a:rPr lang="en-US" sz="1700" b="1" dirty="0">
                <a:solidFill>
                  <a:schemeClr val="bg1"/>
                </a:solidFill>
                <a:latin typeface="Times New Roman" panose="02020603050405020304" pitchFamily="18" charset="0"/>
                <a:cs typeface="Times New Roman" pitchFamily="18" charset="0"/>
              </a:rPr>
              <a:t>), sepsis and septic shock, </a:t>
            </a:r>
            <a:r>
              <a:rPr lang="en-US" sz="1700" b="1" dirty="0" err="1">
                <a:solidFill>
                  <a:schemeClr val="bg1"/>
                </a:solidFill>
                <a:latin typeface="Times New Roman" panose="02020603050405020304" pitchFamily="18" charset="0"/>
                <a:cs typeface="Times New Roman" pitchFamily="18" charset="0"/>
              </a:rPr>
              <a:t>thromboembolism</a:t>
            </a:r>
            <a:r>
              <a:rPr lang="en-US" sz="1700" b="1" dirty="0">
                <a:solidFill>
                  <a:schemeClr val="bg1"/>
                </a:solidFill>
                <a:latin typeface="Times New Roman" panose="02020603050405020304" pitchFamily="18" charset="0"/>
                <a:cs typeface="Times New Roman" pitchFamily="18" charset="0"/>
              </a:rPr>
              <a:t>, and/or </a:t>
            </a:r>
            <a:r>
              <a:rPr lang="en-US" sz="1700" b="1" dirty="0" err="1">
                <a:solidFill>
                  <a:schemeClr val="bg1"/>
                </a:solidFill>
                <a:latin typeface="Times New Roman" panose="02020603050405020304" pitchFamily="18" charset="0"/>
                <a:cs typeface="Times New Roman" pitchFamily="18" charset="0"/>
              </a:rPr>
              <a:t>multiorgan</a:t>
            </a:r>
            <a:r>
              <a:rPr lang="en-US" sz="1700" b="1" dirty="0">
                <a:solidFill>
                  <a:schemeClr val="bg1"/>
                </a:solidFill>
                <a:latin typeface="Times New Roman" panose="02020603050405020304" pitchFamily="18" charset="0"/>
                <a:cs typeface="Times New Roman" pitchFamily="18" charset="0"/>
              </a:rPr>
              <a:t> failure, including acute kidney injury and cardiac injury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C0F21C-CDE7-46CA-866B-2E15A8BCB601}"/>
              </a:ext>
            </a:extLst>
          </p:cNvPr>
          <p:cNvSpPr>
            <a:spLocks noGrp="1"/>
          </p:cNvSpPr>
          <p:nvPr>
            <p:ph idx="1"/>
          </p:nvPr>
        </p:nvSpPr>
        <p:spPr>
          <a:xfrm>
            <a:off x="381000" y="2125662"/>
            <a:ext cx="7886700" cy="4351338"/>
          </a:xfrm>
        </p:spPr>
        <p:txBody>
          <a:bodyPr>
            <a:normAutofit/>
          </a:bodyPr>
          <a:lstStyle/>
          <a:p>
            <a:pPr algn="ctr"/>
            <a:r>
              <a:rPr lang="en-US" dirty="0">
                <a:solidFill>
                  <a:schemeClr val="bg1"/>
                </a:solidFill>
                <a:latin typeface="Times New Roman" panose="02020603050405020304" pitchFamily="18" charset="0"/>
                <a:cs typeface="Times New Roman" panose="02020603050405020304" pitchFamily="18" charset="0"/>
              </a:rPr>
              <a:t>Provide Basic Mental Health And Psychosocial Support (MHPSS) For All Persons With Suspected Or Confirmed COVID-19 By Asking Them About Their Needs And Concerns, And Addressing Them.</a:t>
            </a:r>
          </a:p>
          <a:p>
            <a:pPr algn="ctr"/>
            <a:r>
              <a:rPr lang="en-US" dirty="0">
                <a:solidFill>
                  <a:schemeClr val="bg1"/>
                </a:solidFill>
                <a:latin typeface="Times New Roman" panose="02020603050405020304" pitchFamily="18" charset="0"/>
                <a:cs typeface="Times New Roman" panose="02020603050405020304" pitchFamily="18" charset="0"/>
              </a:rPr>
              <a:t>Prompt Identification And Assessment For Anxiety And Depressive Symptoms In The Context Of Covid-19 And To Initiate Psychosocial Support Strategies And First-line Interventions, For The Management Of New Anxiety And Depressive Symptoms. </a:t>
            </a:r>
          </a:p>
          <a:p>
            <a:pPr algn="ctr"/>
            <a:r>
              <a:rPr lang="en-US" dirty="0">
                <a:solidFill>
                  <a:schemeClr val="bg1"/>
                </a:solidFill>
                <a:latin typeface="Times New Roman" panose="02020603050405020304" pitchFamily="18" charset="0"/>
                <a:cs typeface="Times New Roman" panose="02020603050405020304" pitchFamily="18" charset="0"/>
              </a:rPr>
              <a:t>Psychosocial Support Strategies As The First-line Interventions For Management Of Sleep Problems In The Context Of Acute Stress</a:t>
            </a:r>
            <a:endParaRPr lang="en-IN" dirty="0">
              <a:solidFill>
                <a:schemeClr val="bg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1A79C62D-F5B2-43AA-8887-ADF3C66E5222}"/>
              </a:ext>
            </a:extLst>
          </p:cNvPr>
          <p:cNvSpPr txBox="1"/>
          <p:nvPr/>
        </p:nvSpPr>
        <p:spPr>
          <a:xfrm>
            <a:off x="762000" y="609600"/>
            <a:ext cx="739140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indent="0" algn="ctr">
              <a:buNone/>
            </a:pPr>
            <a:r>
              <a:rPr lang="en-US" sz="3200" b="1" u="sng" dirty="0">
                <a:solidFill>
                  <a:schemeClr val="bg1"/>
                </a:solidFill>
                <a:latin typeface="Times New Roman" panose="02020603050405020304" pitchFamily="18" charset="0"/>
                <a:cs typeface="Times New Roman" panose="02020603050405020304" pitchFamily="18" charset="0"/>
              </a:rPr>
              <a:t>Mental Health And Psychosocial Support </a:t>
            </a:r>
          </a:p>
        </p:txBody>
      </p:sp>
    </p:spTree>
    <p:extLst>
      <p:ext uri="{BB962C8B-B14F-4D97-AF65-F5344CB8AC3E}">
        <p14:creationId xmlns:p14="http://schemas.microsoft.com/office/powerpoint/2010/main" val="617936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64F9B-23EB-4515-8B24-3071F13E7668}"/>
              </a:ext>
            </a:extLst>
          </p:cNvPr>
          <p:cNvSpPr>
            <a:spLocks noGrp="1"/>
          </p:cNvSpPr>
          <p:nvPr>
            <p:ph type="title"/>
          </p:nvPr>
        </p:nvSpPr>
        <p:spPr>
          <a:xfrm>
            <a:off x="628650" y="365127"/>
            <a:ext cx="7886700" cy="625474"/>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REHABILITATION FOR PATIENTS WITH COVID-19</a:t>
            </a:r>
            <a:endParaRPr lang="en-IN" sz="24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A979591-CA97-4030-B7DA-F77F728C07FE}"/>
              </a:ext>
            </a:extLst>
          </p:cNvPr>
          <p:cNvSpPr>
            <a:spLocks noGrp="1"/>
          </p:cNvSpPr>
          <p:nvPr>
            <p:ph idx="1"/>
          </p:nvPr>
        </p:nvSpPr>
        <p:spPr>
          <a:xfrm>
            <a:off x="608675" y="1973262"/>
            <a:ext cx="7886700" cy="4351338"/>
          </a:xfrm>
        </p:spPr>
        <p:txBody>
          <a:bodyPr>
            <a:normAutofit fontScale="77500" lnSpcReduction="20000"/>
          </a:bodyPr>
          <a:lstStyle/>
          <a:p>
            <a:pPr algn="just">
              <a:buClrTx/>
              <a:buFont typeface="Arial" panose="020B0604020202020204" pitchFamily="34" charset="0"/>
              <a:buChar char="•"/>
            </a:pPr>
            <a:r>
              <a:rPr lang="en-US" b="1" dirty="0">
                <a:solidFill>
                  <a:schemeClr val="bg1"/>
                </a:solidFill>
                <a:latin typeface="Times New Roman" panose="02020603050405020304" pitchFamily="18" charset="0"/>
                <a:cs typeface="Times New Roman" panose="02020603050405020304" pitchFamily="18" charset="0"/>
              </a:rPr>
              <a:t>The following symptoms have been reported 4–8 weeks after discharge from the hospital in both ICU admitted COVID-19 patients and non-ICU admitted COVID-19 patients: new illness-related fatigue, breathlessness, PTSD symptoms, pain, voice change, cough, dysphagia, anxiety, depression, and problems with concentration, memory and continence. </a:t>
            </a:r>
          </a:p>
          <a:p>
            <a:pPr algn="just">
              <a:buClrTx/>
              <a:buFont typeface="Arial" panose="020B0604020202020204" pitchFamily="34" charset="0"/>
              <a:buChar char="•"/>
            </a:pPr>
            <a:r>
              <a:rPr lang="en-US" b="1" dirty="0">
                <a:solidFill>
                  <a:schemeClr val="bg1"/>
                </a:solidFill>
                <a:latin typeface="Times New Roman" panose="02020603050405020304" pitchFamily="18" charset="0"/>
                <a:cs typeface="Times New Roman" panose="02020603050405020304" pitchFamily="18" charset="0"/>
              </a:rPr>
              <a:t>Patients admitted to ICU had greater prevalence of symptoms in almost all reported symptom domains than COVID-19 patients not admitted to ICU (202). More than half of all COVID-19 patients who had been hospitalized, regardless of their clinical management, reported persistence of fatigue at 60 days since the onset of symptoms </a:t>
            </a:r>
          </a:p>
          <a:p>
            <a:pPr algn="just">
              <a:buClrTx/>
              <a:buFont typeface="Arial" panose="020B0604020202020204" pitchFamily="34" charset="0"/>
              <a:buChar char="•"/>
            </a:pPr>
            <a:r>
              <a:rPr lang="en-US" b="1" dirty="0">
                <a:solidFill>
                  <a:schemeClr val="bg1"/>
                </a:solidFill>
                <a:latin typeface="Times New Roman" panose="02020603050405020304" pitchFamily="18" charset="0"/>
                <a:cs typeface="Times New Roman" panose="02020603050405020304" pitchFamily="18" charset="0"/>
              </a:rPr>
              <a:t>Early findings report, most commonly reported ongoing symptoms (regardless of hospitalization status) are fatigue, muscle ache, shortness of breath and headache at a follow up of 4 months (205). Not returning to usual health within 2–3 weeks of testing was reported by approximately one third of symptomatic adults in an outpatient setting.</a:t>
            </a:r>
          </a:p>
          <a:p>
            <a:pPr algn="just">
              <a:buClrTx/>
              <a:buFont typeface="Arial" panose="020B0604020202020204" pitchFamily="34" charset="0"/>
              <a:buChar char="•"/>
            </a:pPr>
            <a:r>
              <a:rPr lang="en-US" b="1" dirty="0">
                <a:solidFill>
                  <a:schemeClr val="bg1"/>
                </a:solidFill>
                <a:latin typeface="Times New Roman" panose="02020603050405020304" pitchFamily="18" charset="0"/>
                <a:cs typeface="Times New Roman" panose="02020603050405020304" pitchFamily="18" charset="0"/>
              </a:rPr>
              <a:t>In addition, several complications from COVID-19 have been reported in different clinical domains, resulting from a thrombotic event (such as </a:t>
            </a:r>
            <a:r>
              <a:rPr lang="en-US" b="1" dirty="0" err="1">
                <a:solidFill>
                  <a:schemeClr val="bg1"/>
                </a:solidFill>
                <a:latin typeface="Times New Roman" panose="02020603050405020304" pitchFamily="18" charset="0"/>
                <a:cs typeface="Times New Roman" panose="02020603050405020304" pitchFamily="18" charset="0"/>
              </a:rPr>
              <a:t>ischaemic</a:t>
            </a:r>
            <a:r>
              <a:rPr lang="en-US" b="1" dirty="0">
                <a:solidFill>
                  <a:schemeClr val="bg1"/>
                </a:solidFill>
                <a:latin typeface="Times New Roman" panose="02020603050405020304" pitchFamily="18" charset="0"/>
                <a:cs typeface="Times New Roman" panose="02020603050405020304" pitchFamily="18" charset="0"/>
              </a:rPr>
              <a:t> stroke and </a:t>
            </a:r>
            <a:r>
              <a:rPr lang="en-US" b="1" dirty="0" err="1">
                <a:solidFill>
                  <a:schemeClr val="bg1"/>
                </a:solidFill>
                <a:latin typeface="Times New Roman" panose="02020603050405020304" pitchFamily="18" charset="0"/>
                <a:cs typeface="Times New Roman" panose="02020603050405020304" pitchFamily="18" charset="0"/>
              </a:rPr>
              <a:t>ischaemic</a:t>
            </a:r>
            <a:r>
              <a:rPr lang="en-US" b="1" dirty="0">
                <a:solidFill>
                  <a:schemeClr val="bg1"/>
                </a:solidFill>
                <a:latin typeface="Times New Roman" panose="02020603050405020304" pitchFamily="18" charset="0"/>
                <a:cs typeface="Times New Roman" panose="02020603050405020304" pitchFamily="18" charset="0"/>
              </a:rPr>
              <a:t> heart disease), direct invasion (such as myocarditis, myositis, and meningitis) or an immune-mediated reaction (such as Guillain-Barré syndrome). </a:t>
            </a:r>
            <a:endParaRPr lang="en-IN"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4572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F6AABE-F2A5-49C1-B74B-48444A56EEB7}"/>
              </a:ext>
            </a:extLst>
          </p:cNvPr>
          <p:cNvSpPr>
            <a:spLocks noGrp="1"/>
          </p:cNvSpPr>
          <p:nvPr>
            <p:ph idx="1"/>
          </p:nvPr>
        </p:nvSpPr>
        <p:spPr>
          <a:xfrm>
            <a:off x="381000" y="609600"/>
            <a:ext cx="8458200" cy="5181600"/>
          </a:xfrm>
        </p:spPr>
        <p:txBody>
          <a:bodyPr>
            <a:noAutofit/>
          </a:bodyPr>
          <a:lstStyle/>
          <a:p>
            <a:pPr algn="just"/>
            <a:r>
              <a:rPr lang="en-US" sz="1500" b="1" dirty="0">
                <a:solidFill>
                  <a:schemeClr val="bg1"/>
                </a:solidFill>
                <a:latin typeface="Times New Roman" panose="02020603050405020304" pitchFamily="18" charset="0"/>
                <a:cs typeface="Times New Roman" panose="02020603050405020304" pitchFamily="18" charset="0"/>
              </a:rPr>
              <a:t>COVID-19 is a multisystem disease which, in certain cases, will require full multidisciplinary team rehabilitation to enable recovery (208). </a:t>
            </a:r>
          </a:p>
          <a:p>
            <a:pPr algn="just"/>
            <a:r>
              <a:rPr lang="en-US" sz="1500" b="1" dirty="0">
                <a:solidFill>
                  <a:schemeClr val="bg1"/>
                </a:solidFill>
                <a:latin typeface="Times New Roman" panose="02020603050405020304" pitchFamily="18" charset="0"/>
                <a:cs typeface="Times New Roman" panose="02020603050405020304" pitchFamily="18" charset="0"/>
              </a:rPr>
              <a:t>In hospitalized patients, during the acute phase of illness, rehabilitation professionals may provide interventions that relieve respiratory distress, prevent complications and support communication</a:t>
            </a:r>
          </a:p>
          <a:p>
            <a:pPr algn="just"/>
            <a:endParaRPr lang="en-US" sz="1500" b="1" dirty="0">
              <a:solidFill>
                <a:schemeClr val="bg1"/>
              </a:solidFill>
              <a:latin typeface="Times New Roman" panose="02020603050405020304" pitchFamily="18" charset="0"/>
              <a:cs typeface="Times New Roman" panose="02020603050405020304" pitchFamily="18" charset="0"/>
            </a:endParaRPr>
          </a:p>
          <a:p>
            <a:pPr algn="just"/>
            <a:r>
              <a:rPr lang="en-US" sz="1500" b="1" dirty="0">
                <a:solidFill>
                  <a:schemeClr val="bg1"/>
                </a:solidFill>
                <a:latin typeface="Times New Roman" panose="02020603050405020304" pitchFamily="18" charset="0"/>
                <a:cs typeface="Times New Roman" panose="02020603050405020304" pitchFamily="18" charset="0"/>
              </a:rPr>
              <a:t>Prior to hospital discharge, COVID-19 patients should be screened for rehabilitation needs in order to facilitate onward referral.</a:t>
            </a:r>
          </a:p>
          <a:p>
            <a:pPr algn="just"/>
            <a:r>
              <a:rPr lang="en-US" sz="1500" b="1" dirty="0">
                <a:solidFill>
                  <a:schemeClr val="bg1"/>
                </a:solidFill>
                <a:latin typeface="Times New Roman" panose="02020603050405020304" pitchFamily="18" charset="0"/>
                <a:cs typeface="Times New Roman" panose="02020603050405020304" pitchFamily="18" charset="0"/>
              </a:rPr>
              <a:t>Patients with COVID-19, should be provided with education and support for the </a:t>
            </a:r>
            <a:r>
              <a:rPr lang="en-US" sz="1500" b="1" dirty="0" err="1">
                <a:solidFill>
                  <a:schemeClr val="bg1"/>
                </a:solidFill>
                <a:latin typeface="Times New Roman" panose="02020603050405020304" pitchFamily="18" charset="0"/>
                <a:cs typeface="Times New Roman" panose="02020603050405020304" pitchFamily="18" charset="0"/>
              </a:rPr>
              <a:t>selfmanagement</a:t>
            </a:r>
            <a:r>
              <a:rPr lang="en-US" sz="1500" b="1" dirty="0">
                <a:solidFill>
                  <a:schemeClr val="bg1"/>
                </a:solidFill>
                <a:latin typeface="Times New Roman" panose="02020603050405020304" pitchFamily="18" charset="0"/>
                <a:cs typeface="Times New Roman" panose="02020603050405020304" pitchFamily="18" charset="0"/>
              </a:rPr>
              <a:t> of breathlessness and resumption of activities, both in a hospitalized and a non-hospitalized setting caring for COVID-19.</a:t>
            </a:r>
          </a:p>
          <a:p>
            <a:pPr algn="just"/>
            <a:r>
              <a:rPr lang="en-US" sz="1500" b="1" dirty="0">
                <a:solidFill>
                  <a:schemeClr val="bg1"/>
                </a:solidFill>
                <a:latin typeface="Times New Roman" panose="02020603050405020304" pitchFamily="18" charset="0"/>
                <a:cs typeface="Times New Roman" panose="02020603050405020304" pitchFamily="18" charset="0"/>
              </a:rPr>
              <a:t>For patients who have been discharged from the hospital or patients who have been managed at home and experience persistent symptoms and/or limitations in functioning, screen for physical, cognitive and mental impairments, and manage accordingly.</a:t>
            </a:r>
          </a:p>
          <a:p>
            <a:pPr algn="just"/>
            <a:r>
              <a:rPr lang="en-US" sz="1500" b="1" dirty="0">
                <a:solidFill>
                  <a:schemeClr val="bg1"/>
                </a:solidFill>
                <a:latin typeface="Times New Roman" panose="02020603050405020304" pitchFamily="18" charset="0"/>
                <a:cs typeface="Times New Roman" panose="02020603050405020304" pitchFamily="18" charset="0"/>
              </a:rPr>
              <a:t>Provide individualized rehabilitation </a:t>
            </a:r>
            <a:r>
              <a:rPr lang="en-US" sz="1500" b="1" dirty="0" err="1">
                <a:solidFill>
                  <a:schemeClr val="bg1"/>
                </a:solidFill>
                <a:latin typeface="Times New Roman" panose="02020603050405020304" pitchFamily="18" charset="0"/>
                <a:cs typeface="Times New Roman" panose="02020603050405020304" pitchFamily="18" charset="0"/>
              </a:rPr>
              <a:t>programmes</a:t>
            </a:r>
            <a:r>
              <a:rPr lang="en-US" sz="1500" b="1" dirty="0">
                <a:solidFill>
                  <a:schemeClr val="bg1"/>
                </a:solidFill>
                <a:latin typeface="Times New Roman" panose="02020603050405020304" pitchFamily="18" charset="0"/>
                <a:cs typeface="Times New Roman" panose="02020603050405020304" pitchFamily="18" charset="0"/>
              </a:rPr>
              <a:t> from subacute to long term according to patient needs. The prescription and provision of rehabilitation </a:t>
            </a:r>
            <a:r>
              <a:rPr lang="en-US" sz="1500" b="1" dirty="0" err="1">
                <a:solidFill>
                  <a:schemeClr val="bg1"/>
                </a:solidFill>
                <a:latin typeface="Times New Roman" panose="02020603050405020304" pitchFamily="18" charset="0"/>
                <a:cs typeface="Times New Roman" panose="02020603050405020304" pitchFamily="18" charset="0"/>
              </a:rPr>
              <a:t>programmes</a:t>
            </a:r>
            <a:r>
              <a:rPr lang="en-US" sz="1500" b="1" dirty="0">
                <a:solidFill>
                  <a:schemeClr val="bg1"/>
                </a:solidFill>
                <a:latin typeface="Times New Roman" panose="02020603050405020304" pitchFamily="18" charset="0"/>
                <a:cs typeface="Times New Roman" panose="02020603050405020304" pitchFamily="18" charset="0"/>
              </a:rPr>
              <a:t> should be guided by persistent symptoms and functional limitations</a:t>
            </a:r>
          </a:p>
        </p:txBody>
      </p:sp>
    </p:spTree>
    <p:extLst>
      <p:ext uri="{BB962C8B-B14F-4D97-AF65-F5344CB8AC3E}">
        <p14:creationId xmlns:p14="http://schemas.microsoft.com/office/powerpoint/2010/main" val="1733401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62000" y="2133600"/>
            <a:ext cx="7772400" cy="1676400"/>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3600" b="1" dirty="0">
                <a:solidFill>
                  <a:schemeClr val="bg1"/>
                </a:solidFill>
                <a:latin typeface="Times New Roman" pitchFamily="18" charset="0"/>
                <a:cs typeface="Times New Roman" pitchFamily="18" charset="0"/>
              </a:rPr>
              <a:t>ICU and Ventilator Management for COVID-19 Patients</a:t>
            </a:r>
          </a:p>
        </p:txBody>
      </p:sp>
    </p:spTree>
    <p:extLst>
      <p:ext uri="{BB962C8B-B14F-4D97-AF65-F5344CB8AC3E}">
        <p14:creationId xmlns:p14="http://schemas.microsoft.com/office/powerpoint/2010/main" val="309415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84176"/>
            <a:ext cx="7162019" cy="1163624"/>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r>
              <a:rPr lang="en-US" sz="3200" b="1" dirty="0">
                <a:solidFill>
                  <a:schemeClr val="bg1"/>
                </a:solidFill>
                <a:latin typeface="Times New Roman" pitchFamily="18" charset="0"/>
                <a:cs typeface="Times New Roman" pitchFamily="18" charset="0"/>
              </a:rPr>
              <a:t>COVID-19 pneumonia, Type L</a:t>
            </a:r>
            <a:endParaRPr lang="en-US" sz="3200" b="1" dirty="0">
              <a:solidFill>
                <a:schemeClr val="bg1"/>
              </a:solidFill>
            </a:endParaRPr>
          </a:p>
        </p:txBody>
      </p:sp>
      <p:sp>
        <p:nvSpPr>
          <p:cNvPr id="3" name="Content Placeholder 2"/>
          <p:cNvSpPr>
            <a:spLocks noGrp="1"/>
          </p:cNvSpPr>
          <p:nvPr>
            <p:ph idx="1"/>
          </p:nvPr>
        </p:nvSpPr>
        <p:spPr>
          <a:xfrm>
            <a:off x="457200" y="1828800"/>
            <a:ext cx="8229600" cy="4876800"/>
          </a:xfrm>
        </p:spPr>
        <p:txBody>
          <a:bodyPr>
            <a:normAutofit fontScale="92500"/>
          </a:bodyPr>
          <a:lstStyle/>
          <a:p>
            <a:pPr>
              <a:lnSpc>
                <a:spcPct val="120000"/>
              </a:lnSpc>
              <a:buClrTx/>
              <a:buFont typeface="Wingdings" pitchFamily="2" charset="2"/>
              <a:buChar char="Ø"/>
            </a:pPr>
            <a:r>
              <a:rPr lang="en-US" b="1" dirty="0">
                <a:solidFill>
                  <a:schemeClr val="bg1"/>
                </a:solidFill>
                <a:latin typeface="Times New Roman" pitchFamily="18" charset="0"/>
                <a:cs typeface="Times New Roman" pitchFamily="18" charset="0"/>
              </a:rPr>
              <a:t>Low </a:t>
            </a:r>
            <a:r>
              <a:rPr lang="en-US" b="1" dirty="0" err="1">
                <a:solidFill>
                  <a:schemeClr val="bg1"/>
                </a:solidFill>
                <a:latin typeface="Times New Roman" pitchFamily="18" charset="0"/>
                <a:cs typeface="Times New Roman" pitchFamily="18" charset="0"/>
              </a:rPr>
              <a:t>elastance</a:t>
            </a:r>
            <a:r>
              <a:rPr lang="en-US" b="1" dirty="0">
                <a:solidFill>
                  <a:schemeClr val="bg1"/>
                </a:solidFill>
                <a:latin typeface="Times New Roman" pitchFamily="18" charset="0"/>
                <a:cs typeface="Times New Roman" pitchFamily="18" charset="0"/>
              </a:rPr>
              <a:t>. </a:t>
            </a:r>
          </a:p>
          <a:p>
            <a:pPr>
              <a:lnSpc>
                <a:spcPct val="120000"/>
              </a:lnSpc>
              <a:buClrTx/>
              <a:buFont typeface="Wingdings" pitchFamily="2" charset="2"/>
              <a:buChar char="Ø"/>
            </a:pPr>
            <a:r>
              <a:rPr lang="en-US" b="1" dirty="0">
                <a:solidFill>
                  <a:schemeClr val="bg1"/>
                </a:solidFill>
                <a:latin typeface="Times New Roman" pitchFamily="18" charset="0"/>
                <a:cs typeface="Times New Roman" pitchFamily="18" charset="0"/>
              </a:rPr>
              <a:t>Low ventilation-to-perfusion (VA/Q) ratio</a:t>
            </a:r>
            <a:r>
              <a:rPr lang="en-US" dirty="0">
                <a:solidFill>
                  <a:schemeClr val="bg1"/>
                </a:solidFill>
                <a:latin typeface="Times New Roman" pitchFamily="18" charset="0"/>
                <a:cs typeface="Times New Roman" pitchFamily="18" charset="0"/>
              </a:rPr>
              <a:t> - Since the gas volume is nearly normal, hypoxemia may be best explained by the loss of regulation of perfusion and by loss of hypoxic vasoconstriction. Accordingly, at this stage, the pulmonary artery pressure should be near normal. </a:t>
            </a:r>
          </a:p>
          <a:p>
            <a:pPr>
              <a:lnSpc>
                <a:spcPct val="120000"/>
              </a:lnSpc>
              <a:buClrTx/>
              <a:buFont typeface="Wingdings" pitchFamily="2" charset="2"/>
              <a:buChar char="Ø"/>
            </a:pPr>
            <a:r>
              <a:rPr lang="en-US" b="1" dirty="0">
                <a:solidFill>
                  <a:schemeClr val="bg1"/>
                </a:solidFill>
                <a:latin typeface="Times New Roman" pitchFamily="18" charset="0"/>
                <a:cs typeface="Times New Roman" pitchFamily="18" charset="0"/>
              </a:rPr>
              <a:t>Low lung weight-</a:t>
            </a:r>
            <a:r>
              <a:rPr lang="en-US" dirty="0">
                <a:solidFill>
                  <a:schemeClr val="bg1"/>
                </a:solidFill>
                <a:latin typeface="Times New Roman" pitchFamily="18" charset="0"/>
                <a:cs typeface="Times New Roman" pitchFamily="18" charset="0"/>
              </a:rPr>
              <a:t>Only ground-glass densities are present on CT scan, primarily located sub-</a:t>
            </a:r>
            <a:r>
              <a:rPr lang="en-US" dirty="0" err="1">
                <a:solidFill>
                  <a:schemeClr val="bg1"/>
                </a:solidFill>
                <a:latin typeface="Times New Roman" pitchFamily="18" charset="0"/>
                <a:cs typeface="Times New Roman" pitchFamily="18" charset="0"/>
              </a:rPr>
              <a:t>Pleurally</a:t>
            </a:r>
            <a:r>
              <a:rPr lang="en-US" dirty="0">
                <a:solidFill>
                  <a:schemeClr val="bg1"/>
                </a:solidFill>
                <a:latin typeface="Times New Roman" pitchFamily="18" charset="0"/>
                <a:cs typeface="Times New Roman" pitchFamily="18" charset="0"/>
              </a:rPr>
              <a:t> and along the lung fissures. Consequently, lung weight is only moderately increased. </a:t>
            </a:r>
          </a:p>
          <a:p>
            <a:pPr>
              <a:lnSpc>
                <a:spcPct val="120000"/>
              </a:lnSpc>
              <a:buClrTx/>
              <a:buFont typeface="Wingdings" pitchFamily="2" charset="2"/>
              <a:buChar char="Ø"/>
            </a:pPr>
            <a:r>
              <a:rPr lang="en-US" b="1" dirty="0">
                <a:solidFill>
                  <a:schemeClr val="bg1"/>
                </a:solidFill>
                <a:latin typeface="Times New Roman" pitchFamily="18" charset="0"/>
                <a:cs typeface="Times New Roman" pitchFamily="18" charset="0"/>
              </a:rPr>
              <a:t>Low lung </a:t>
            </a:r>
            <a:r>
              <a:rPr lang="en-US" b="1" dirty="0" err="1">
                <a:solidFill>
                  <a:schemeClr val="bg1"/>
                </a:solidFill>
                <a:latin typeface="Times New Roman" pitchFamily="18" charset="0"/>
                <a:cs typeface="Times New Roman" pitchFamily="18" charset="0"/>
              </a:rPr>
              <a:t>Recruitability</a:t>
            </a:r>
            <a:r>
              <a:rPr lang="en-US" b="1" dirty="0">
                <a:solidFill>
                  <a:schemeClr val="bg1"/>
                </a:solidFill>
                <a:latin typeface="Times New Roman" pitchFamily="18" charset="0"/>
                <a:cs typeface="Times New Roman" pitchFamily="18" charset="0"/>
              </a:rPr>
              <a:t> </a:t>
            </a:r>
            <a:r>
              <a:rPr lang="en-US" dirty="0">
                <a:solidFill>
                  <a:schemeClr val="bg1"/>
                </a:solidFill>
                <a:latin typeface="Times New Roman" pitchFamily="18" charset="0"/>
                <a:cs typeface="Times New Roman" pitchFamily="18" charset="0"/>
              </a:rPr>
              <a:t>- Therefore, severe hypoxemia is primarily due to ventilation/perfusion (VA/Q) mismatch. High PEEP and prone positioning do not improve oxygenation through recruitment of collapsed areas.</a:t>
            </a:r>
          </a:p>
          <a:p>
            <a:pPr>
              <a:buClrTx/>
            </a:pP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524351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019" y="284176"/>
            <a:ext cx="7772400" cy="935024"/>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r>
              <a:rPr lang="en-US" sz="3200" b="1" dirty="0">
                <a:solidFill>
                  <a:schemeClr val="bg1"/>
                </a:solidFill>
                <a:latin typeface="Times New Roman" pitchFamily="18" charset="0"/>
                <a:cs typeface="Times New Roman" pitchFamily="18" charset="0"/>
              </a:rPr>
              <a:t>COVID-19 pneumonia, Type H</a:t>
            </a:r>
          </a:p>
        </p:txBody>
      </p:sp>
      <p:sp>
        <p:nvSpPr>
          <p:cNvPr id="3" name="Content Placeholder 2"/>
          <p:cNvSpPr>
            <a:spLocks noGrp="1"/>
          </p:cNvSpPr>
          <p:nvPr>
            <p:ph idx="1"/>
          </p:nvPr>
        </p:nvSpPr>
        <p:spPr>
          <a:xfrm>
            <a:off x="457200" y="1905000"/>
            <a:ext cx="8229600" cy="4876800"/>
          </a:xfrm>
        </p:spPr>
        <p:txBody>
          <a:bodyPr>
            <a:normAutofit fontScale="70000" lnSpcReduction="20000"/>
          </a:bodyPr>
          <a:lstStyle/>
          <a:p>
            <a:pPr>
              <a:buClrTx/>
              <a:buFont typeface="Wingdings" pitchFamily="2" charset="2"/>
              <a:buChar char="Ø"/>
            </a:pPr>
            <a:r>
              <a:rPr lang="en-US" sz="3400" b="1" dirty="0">
                <a:solidFill>
                  <a:schemeClr val="bg1"/>
                </a:solidFill>
                <a:latin typeface="Times New Roman" pitchFamily="18" charset="0"/>
                <a:cs typeface="Times New Roman" pitchFamily="18" charset="0"/>
              </a:rPr>
              <a:t>High </a:t>
            </a:r>
            <a:r>
              <a:rPr lang="en-US" sz="3400" b="1" dirty="0" err="1">
                <a:solidFill>
                  <a:schemeClr val="bg1"/>
                </a:solidFill>
                <a:latin typeface="Times New Roman" pitchFamily="18" charset="0"/>
                <a:cs typeface="Times New Roman" pitchFamily="18" charset="0"/>
              </a:rPr>
              <a:t>Elastance</a:t>
            </a:r>
            <a:r>
              <a:rPr lang="en-US" sz="3400" b="1" dirty="0">
                <a:solidFill>
                  <a:schemeClr val="bg1"/>
                </a:solidFill>
                <a:latin typeface="Times New Roman" pitchFamily="18" charset="0"/>
                <a:cs typeface="Times New Roman" pitchFamily="18" charset="0"/>
              </a:rPr>
              <a:t> - </a:t>
            </a:r>
            <a:r>
              <a:rPr lang="en-US" sz="3400" dirty="0">
                <a:solidFill>
                  <a:schemeClr val="bg1"/>
                </a:solidFill>
                <a:latin typeface="Times New Roman" pitchFamily="18" charset="0"/>
                <a:cs typeface="Times New Roman" pitchFamily="18" charset="0"/>
              </a:rPr>
              <a:t>The decrease in gas volume due to increased edema accounts for the increased lung </a:t>
            </a:r>
            <a:r>
              <a:rPr lang="en-US" sz="3400" dirty="0" err="1">
                <a:solidFill>
                  <a:schemeClr val="bg1"/>
                </a:solidFill>
                <a:latin typeface="Times New Roman" pitchFamily="18" charset="0"/>
                <a:cs typeface="Times New Roman" pitchFamily="18" charset="0"/>
              </a:rPr>
              <a:t>elastance</a:t>
            </a:r>
            <a:r>
              <a:rPr lang="en-US" sz="3400" dirty="0">
                <a:solidFill>
                  <a:schemeClr val="bg1"/>
                </a:solidFill>
                <a:latin typeface="Times New Roman" pitchFamily="18" charset="0"/>
                <a:cs typeface="Times New Roman" pitchFamily="18" charset="0"/>
              </a:rPr>
              <a:t>. </a:t>
            </a:r>
          </a:p>
          <a:p>
            <a:pPr>
              <a:buClrTx/>
              <a:buFont typeface="Wingdings" pitchFamily="2" charset="2"/>
              <a:buChar char="Ø"/>
            </a:pPr>
            <a:r>
              <a:rPr lang="en-US" sz="3400" b="1" dirty="0">
                <a:solidFill>
                  <a:schemeClr val="bg1"/>
                </a:solidFill>
                <a:latin typeface="Times New Roman" pitchFamily="18" charset="0"/>
                <a:cs typeface="Times New Roman" pitchFamily="18" charset="0"/>
              </a:rPr>
              <a:t>High right-to-left shunt- </a:t>
            </a:r>
            <a:r>
              <a:rPr lang="en-US" sz="3400" dirty="0">
                <a:solidFill>
                  <a:schemeClr val="bg1"/>
                </a:solidFill>
                <a:latin typeface="Times New Roman" pitchFamily="18" charset="0"/>
                <a:cs typeface="Times New Roman" pitchFamily="18" charset="0"/>
              </a:rPr>
              <a:t>This is due to the fraction of cardiac output </a:t>
            </a:r>
            <a:r>
              <a:rPr lang="en-US" sz="3400" dirty="0" err="1">
                <a:solidFill>
                  <a:schemeClr val="bg1"/>
                </a:solidFill>
                <a:latin typeface="Times New Roman" pitchFamily="18" charset="0"/>
                <a:cs typeface="Times New Roman" pitchFamily="18" charset="0"/>
              </a:rPr>
              <a:t>perfusing</a:t>
            </a:r>
            <a:r>
              <a:rPr lang="en-US" sz="3400" dirty="0">
                <a:solidFill>
                  <a:schemeClr val="bg1"/>
                </a:solidFill>
                <a:latin typeface="Times New Roman" pitchFamily="18" charset="0"/>
                <a:cs typeface="Times New Roman" pitchFamily="18" charset="0"/>
              </a:rPr>
              <a:t> the non-aerated tissue which develops in the dependent lung regions due to the increased edema and superimposed pressure. </a:t>
            </a:r>
          </a:p>
          <a:p>
            <a:pPr>
              <a:buClrTx/>
              <a:buFont typeface="Wingdings" pitchFamily="2" charset="2"/>
              <a:buChar char="Ø"/>
            </a:pPr>
            <a:r>
              <a:rPr lang="en-US" sz="3400" dirty="0">
                <a:solidFill>
                  <a:schemeClr val="bg1"/>
                </a:solidFill>
                <a:latin typeface="Times New Roman" pitchFamily="18" charset="0"/>
                <a:cs typeface="Times New Roman" pitchFamily="18" charset="0"/>
              </a:rPr>
              <a:t> </a:t>
            </a:r>
            <a:r>
              <a:rPr lang="en-US" sz="3400" b="1" dirty="0">
                <a:solidFill>
                  <a:schemeClr val="bg1"/>
                </a:solidFill>
                <a:latin typeface="Times New Roman" pitchFamily="18" charset="0"/>
                <a:cs typeface="Times New Roman" pitchFamily="18" charset="0"/>
              </a:rPr>
              <a:t>High lung weight- </a:t>
            </a:r>
            <a:r>
              <a:rPr lang="en-US" sz="3400" dirty="0">
                <a:solidFill>
                  <a:schemeClr val="bg1"/>
                </a:solidFill>
                <a:latin typeface="Times New Roman" pitchFamily="18" charset="0"/>
                <a:cs typeface="Times New Roman" pitchFamily="18" charset="0"/>
              </a:rPr>
              <a:t>Quantitative analysis of the CT scan shows a remarkable increase in lung weight (&gt; 1.5 kg), on the order of magnitude of severe ARDS. </a:t>
            </a:r>
          </a:p>
          <a:p>
            <a:pPr>
              <a:buClrTx/>
              <a:buFont typeface="Wingdings" pitchFamily="2" charset="2"/>
              <a:buChar char="Ø"/>
            </a:pPr>
            <a:r>
              <a:rPr lang="en-US" sz="3400" dirty="0">
                <a:solidFill>
                  <a:schemeClr val="bg1"/>
                </a:solidFill>
                <a:latin typeface="Times New Roman" pitchFamily="18" charset="0"/>
                <a:cs typeface="Times New Roman" pitchFamily="18" charset="0"/>
              </a:rPr>
              <a:t> </a:t>
            </a:r>
            <a:r>
              <a:rPr lang="en-US" sz="3400" b="1" dirty="0">
                <a:solidFill>
                  <a:schemeClr val="bg1"/>
                </a:solidFill>
                <a:latin typeface="Times New Roman" pitchFamily="18" charset="0"/>
                <a:cs typeface="Times New Roman" pitchFamily="18" charset="0"/>
              </a:rPr>
              <a:t>High lung </a:t>
            </a:r>
            <a:r>
              <a:rPr lang="en-US" sz="3400" b="1" dirty="0" err="1">
                <a:solidFill>
                  <a:schemeClr val="bg1"/>
                </a:solidFill>
                <a:latin typeface="Times New Roman" pitchFamily="18" charset="0"/>
                <a:cs typeface="Times New Roman" pitchFamily="18" charset="0"/>
              </a:rPr>
              <a:t>Recruitability</a:t>
            </a:r>
            <a:r>
              <a:rPr lang="en-US" sz="3400" b="1" dirty="0">
                <a:solidFill>
                  <a:schemeClr val="bg1"/>
                </a:solidFill>
                <a:latin typeface="Times New Roman" pitchFamily="18" charset="0"/>
                <a:cs typeface="Times New Roman" pitchFamily="18" charset="0"/>
              </a:rPr>
              <a:t>- </a:t>
            </a:r>
            <a:r>
              <a:rPr lang="en-US" sz="3400" dirty="0">
                <a:solidFill>
                  <a:schemeClr val="bg1"/>
                </a:solidFill>
                <a:latin typeface="Times New Roman" pitchFamily="18" charset="0"/>
                <a:cs typeface="Times New Roman" pitchFamily="18" charset="0"/>
              </a:rPr>
              <a:t>The increased amount of non-aerated tissue is associated, as in severe ARDS, with increased </a:t>
            </a:r>
            <a:r>
              <a:rPr lang="en-US" sz="3400" dirty="0" err="1">
                <a:solidFill>
                  <a:schemeClr val="bg1"/>
                </a:solidFill>
                <a:latin typeface="Times New Roman" pitchFamily="18" charset="0"/>
                <a:cs typeface="Times New Roman" pitchFamily="18" charset="0"/>
              </a:rPr>
              <a:t>recruitability</a:t>
            </a:r>
            <a:r>
              <a:rPr lang="en-US" sz="3400" dirty="0">
                <a:solidFill>
                  <a:schemeClr val="bg1"/>
                </a:solidFill>
                <a:latin typeface="Times New Roman" pitchFamily="18" charset="0"/>
                <a:cs typeface="Times New Roman" pitchFamily="18" charset="0"/>
              </a:rPr>
              <a:t>. The Type H pattern, 20–30% of patients in our series, fully fits the </a:t>
            </a:r>
            <a:r>
              <a:rPr lang="en-US" sz="3400" dirty="0" err="1">
                <a:solidFill>
                  <a:schemeClr val="bg1"/>
                </a:solidFill>
                <a:latin typeface="Times New Roman" pitchFamily="18" charset="0"/>
                <a:cs typeface="Times New Roman" pitchFamily="18" charset="0"/>
              </a:rPr>
              <a:t>severeARDScriteria</a:t>
            </a:r>
            <a:r>
              <a:rPr lang="en-US" sz="3400" dirty="0">
                <a:solidFill>
                  <a:schemeClr val="bg1"/>
                </a:solidFill>
                <a:latin typeface="Times New Roman" pitchFamily="18" charset="0"/>
                <a:cs typeface="Times New Roman" pitchFamily="18" charset="0"/>
              </a:rPr>
              <a:t>: hypoxemia, bilateral infiltrates, decreased the respiratory system compliance, increased lung weight and potential for recruitment.</a:t>
            </a:r>
          </a:p>
          <a:p>
            <a:pPr>
              <a:buClrTx/>
            </a:pP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370751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685800"/>
            <a:ext cx="8496301" cy="5970865"/>
          </a:xfrm>
          <a:prstGeom prst="rect">
            <a:avLst/>
          </a:prstGeom>
          <a:noFill/>
        </p:spPr>
        <p:txBody>
          <a:bodyPr wrap="square" rtlCol="0">
            <a:spAutoFit/>
          </a:bodyPr>
          <a:lstStyle/>
          <a:p>
            <a:r>
              <a:rPr lang="en-US" dirty="0">
                <a:solidFill>
                  <a:schemeClr val="bg1"/>
                </a:solidFill>
              </a:rPr>
              <a:t> </a:t>
            </a:r>
            <a:r>
              <a:rPr lang="en-US" sz="2800" b="1" dirty="0">
                <a:solidFill>
                  <a:schemeClr val="bg1"/>
                </a:solidFill>
                <a:latin typeface="Times New Roman" pitchFamily="18" charset="0"/>
                <a:cs typeface="Times New Roman" pitchFamily="18" charset="0"/>
              </a:rPr>
              <a:t>Type L ( Type 1) patients:</a:t>
            </a:r>
          </a:p>
          <a:p>
            <a:pPr marL="285750" indent="-285750">
              <a:buFont typeface="Wingdings" pitchFamily="2" charset="2"/>
              <a:buChar char="Ø"/>
            </a:pPr>
            <a:r>
              <a:rPr lang="en-US" sz="2800" dirty="0">
                <a:solidFill>
                  <a:schemeClr val="bg1"/>
                </a:solidFill>
                <a:latin typeface="Times New Roman" pitchFamily="18" charset="0"/>
                <a:cs typeface="Times New Roman" pitchFamily="18" charset="0"/>
              </a:rPr>
              <a:t> PEEP levels should be kept lower in patients with high pulmonary compliance. </a:t>
            </a:r>
          </a:p>
          <a:p>
            <a:pPr marL="285750" indent="-285750">
              <a:buFont typeface="Wingdings" pitchFamily="2" charset="2"/>
              <a:buChar char="Ø"/>
            </a:pPr>
            <a:r>
              <a:rPr lang="en-US" sz="2800" dirty="0">
                <a:solidFill>
                  <a:schemeClr val="bg1"/>
                </a:solidFill>
                <a:latin typeface="Times New Roman" pitchFamily="18" charset="0"/>
                <a:cs typeface="Times New Roman" pitchFamily="18" charset="0"/>
              </a:rPr>
              <a:t>Tidal volume thresholds should not be limited at 6 ml/kg. </a:t>
            </a:r>
          </a:p>
          <a:p>
            <a:pPr marL="285750" indent="-285750">
              <a:buFont typeface="Wingdings" pitchFamily="2" charset="2"/>
              <a:buChar char="Ø"/>
            </a:pPr>
            <a:r>
              <a:rPr lang="en-US" sz="2800" dirty="0">
                <a:solidFill>
                  <a:schemeClr val="bg1"/>
                </a:solidFill>
                <a:latin typeface="Times New Roman" pitchFamily="18" charset="0"/>
                <a:cs typeface="Times New Roman" pitchFamily="18" charset="0"/>
              </a:rPr>
              <a:t>Respiratory rate should not exceed 20 breaths/min. </a:t>
            </a:r>
          </a:p>
          <a:p>
            <a:pPr marL="285750" indent="-285750">
              <a:buFont typeface="Wingdings" pitchFamily="2" charset="2"/>
              <a:buChar char="Ø"/>
            </a:pPr>
            <a:r>
              <a:rPr lang="en-US" sz="2800" dirty="0">
                <a:solidFill>
                  <a:schemeClr val="bg1"/>
                </a:solidFill>
                <a:latin typeface="Times New Roman" pitchFamily="18" charset="0"/>
                <a:cs typeface="Times New Roman" pitchFamily="18" charset="0"/>
              </a:rPr>
              <a:t> Patients should be left “quiet”; avoiding doing too much is of higher benefit than intervening at any cost. </a:t>
            </a:r>
          </a:p>
          <a:p>
            <a:endParaRPr lang="en-US" sz="2800" dirty="0">
              <a:solidFill>
                <a:schemeClr val="bg1"/>
              </a:solidFill>
              <a:latin typeface="Times New Roman" pitchFamily="18" charset="0"/>
              <a:cs typeface="Times New Roman" pitchFamily="18" charset="0"/>
            </a:endParaRPr>
          </a:p>
          <a:p>
            <a:r>
              <a:rPr lang="en-US" sz="2800" b="1" dirty="0">
                <a:solidFill>
                  <a:schemeClr val="bg1"/>
                </a:solidFill>
                <a:latin typeface="Times New Roman" pitchFamily="18" charset="0"/>
                <a:cs typeface="Times New Roman" pitchFamily="18" charset="0"/>
              </a:rPr>
              <a:t>  Type H (Type 2) patients: </a:t>
            </a:r>
          </a:p>
          <a:p>
            <a:pPr marL="457200" indent="-457200">
              <a:buFont typeface="Wingdings" pitchFamily="2" charset="2"/>
              <a:buChar char="Ø"/>
            </a:pPr>
            <a:r>
              <a:rPr lang="en-US" sz="2800" dirty="0">
                <a:solidFill>
                  <a:schemeClr val="bg1"/>
                </a:solidFill>
                <a:latin typeface="Times New Roman" pitchFamily="18" charset="0"/>
                <a:cs typeface="Times New Roman" pitchFamily="18" charset="0"/>
              </a:rPr>
              <a:t>Standard treatment for </a:t>
            </a:r>
            <a:r>
              <a:rPr lang="en-US" sz="2800" dirty="0" err="1">
                <a:solidFill>
                  <a:schemeClr val="bg1"/>
                </a:solidFill>
                <a:latin typeface="Times New Roman" pitchFamily="18" charset="0"/>
                <a:cs typeface="Times New Roman" pitchFamily="18" charset="0"/>
              </a:rPr>
              <a:t>severeARDSshould</a:t>
            </a:r>
            <a:r>
              <a:rPr lang="en-US" sz="2800" dirty="0">
                <a:solidFill>
                  <a:schemeClr val="bg1"/>
                </a:solidFill>
                <a:latin typeface="Times New Roman" pitchFamily="18" charset="0"/>
                <a:cs typeface="Times New Roman" pitchFamily="18" charset="0"/>
              </a:rPr>
              <a:t> be applied (lower tidal volume, prone positioning, and relatively high PEEP).</a:t>
            </a:r>
          </a:p>
          <a:p>
            <a:endParaRPr lang="en-US" dirty="0">
              <a:solidFill>
                <a:schemeClr val="bg1"/>
              </a:solidFill>
            </a:endParaRPr>
          </a:p>
        </p:txBody>
      </p:sp>
    </p:spTree>
    <p:extLst>
      <p:ext uri="{BB962C8B-B14F-4D97-AF65-F5344CB8AC3E}">
        <p14:creationId xmlns:p14="http://schemas.microsoft.com/office/powerpoint/2010/main" val="2975418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1009939"/>
            <a:ext cx="8458200" cy="5390861"/>
          </a:xfrm>
        </p:spPr>
        <p:txBody>
          <a:bodyPr>
            <a:normAutofit fontScale="77500" lnSpcReduction="20000"/>
          </a:bodyPr>
          <a:lstStyle/>
          <a:p>
            <a:pPr algn="l"/>
            <a:r>
              <a:rPr lang="en-US" sz="3100" dirty="0">
                <a:solidFill>
                  <a:schemeClr val="bg1"/>
                </a:solidFill>
                <a:latin typeface="Times New Roman" pitchFamily="18" charset="0"/>
                <a:cs typeface="Times New Roman" pitchFamily="18" charset="0"/>
              </a:rPr>
              <a:t>1. Target saturation SpO2 92%-96%.</a:t>
            </a:r>
          </a:p>
          <a:p>
            <a:pPr algn="l"/>
            <a:r>
              <a:rPr lang="en-US" sz="3100" dirty="0">
                <a:solidFill>
                  <a:schemeClr val="bg1"/>
                </a:solidFill>
                <a:latin typeface="Times New Roman" pitchFamily="18" charset="0"/>
                <a:cs typeface="Times New Roman" pitchFamily="18" charset="0"/>
              </a:rPr>
              <a:t>2. Maintain stable work of breathing:  </a:t>
            </a:r>
          </a:p>
          <a:p>
            <a:pPr marL="457200" indent="-457200" algn="l">
              <a:buClrTx/>
              <a:buFont typeface="Wingdings" pitchFamily="2" charset="2"/>
              <a:buChar char="v"/>
            </a:pPr>
            <a:r>
              <a:rPr lang="en-US" sz="3100" dirty="0">
                <a:solidFill>
                  <a:schemeClr val="bg1"/>
                </a:solidFill>
                <a:latin typeface="Times New Roman" pitchFamily="18" charset="0"/>
                <a:cs typeface="Times New Roman" pitchFamily="18" charset="0"/>
              </a:rPr>
              <a:t>Goal respiratory rate &lt; 24.  </a:t>
            </a:r>
          </a:p>
          <a:p>
            <a:pPr marL="457200" indent="-457200" algn="l">
              <a:buFont typeface="Wingdings" pitchFamily="2" charset="2"/>
              <a:buChar char="v"/>
            </a:pPr>
            <a:r>
              <a:rPr lang="en-US" sz="3100" dirty="0">
                <a:solidFill>
                  <a:schemeClr val="bg1"/>
                </a:solidFill>
                <a:latin typeface="Times New Roman" pitchFamily="18" charset="0"/>
                <a:cs typeface="Times New Roman" pitchFamily="18" charset="0"/>
              </a:rPr>
              <a:t>Target normal respiratory effort (no signs of accessory muscle use or obvious increased respiratory work). </a:t>
            </a:r>
          </a:p>
          <a:p>
            <a:pPr algn="l"/>
            <a:r>
              <a:rPr lang="en-US" sz="3100" dirty="0">
                <a:solidFill>
                  <a:schemeClr val="bg1"/>
                </a:solidFill>
                <a:latin typeface="Times New Roman" pitchFamily="18" charset="0"/>
                <a:cs typeface="Times New Roman" pitchFamily="18" charset="0"/>
              </a:rPr>
              <a:t>3. Supplemental oxygen support: </a:t>
            </a:r>
          </a:p>
          <a:p>
            <a:pPr marL="514350" indent="-514350" algn="l">
              <a:buFont typeface="+mj-lt"/>
              <a:buAutoNum type="alphaLcParenR"/>
            </a:pPr>
            <a:r>
              <a:rPr lang="en-US" sz="3100" dirty="0">
                <a:solidFill>
                  <a:schemeClr val="bg1"/>
                </a:solidFill>
                <a:latin typeface="Times New Roman" pitchFamily="18" charset="0"/>
                <a:cs typeface="Times New Roman" pitchFamily="18" charset="0"/>
              </a:rPr>
              <a:t>Initial oxygen delivery should be humidified nasal cannula (NC) titrated from 1 to 6 LPM to meet goals of therapy.</a:t>
            </a:r>
          </a:p>
          <a:p>
            <a:pPr marL="514350" indent="-514350" algn="l">
              <a:buClrTx/>
              <a:buFont typeface="+mj-lt"/>
              <a:buAutoNum type="alphaLcParenR"/>
            </a:pPr>
            <a:r>
              <a:rPr lang="en-US" sz="3100" dirty="0">
                <a:solidFill>
                  <a:schemeClr val="bg1"/>
                </a:solidFill>
                <a:latin typeface="Times New Roman" pitchFamily="18" charset="0"/>
                <a:cs typeface="Times New Roman" pitchFamily="18" charset="0"/>
              </a:rPr>
              <a:t>If goals of therapy are not met at 6 LPM NC then advance to either: </a:t>
            </a:r>
          </a:p>
          <a:p>
            <a:pPr algn="l"/>
            <a:r>
              <a:rPr lang="en-US" sz="3100" dirty="0">
                <a:solidFill>
                  <a:schemeClr val="bg1"/>
                </a:solidFill>
                <a:latin typeface="Times New Roman" pitchFamily="18" charset="0"/>
                <a:cs typeface="Times New Roman" pitchFamily="18" charset="0"/>
              </a:rPr>
              <a:t>	</a:t>
            </a:r>
            <a:r>
              <a:rPr lang="en-US" sz="3100" b="1" dirty="0">
                <a:solidFill>
                  <a:schemeClr val="bg1"/>
                </a:solidFill>
                <a:latin typeface="Times New Roman" pitchFamily="18" charset="0"/>
                <a:cs typeface="Times New Roman" pitchFamily="18" charset="0"/>
              </a:rPr>
              <a:t> </a:t>
            </a:r>
            <a:r>
              <a:rPr lang="en-US" sz="3100" b="1" dirty="0" err="1">
                <a:solidFill>
                  <a:schemeClr val="bg1"/>
                </a:solidFill>
                <a:latin typeface="Times New Roman" pitchFamily="18" charset="0"/>
                <a:cs typeface="Times New Roman" pitchFamily="18" charset="0"/>
              </a:rPr>
              <a:t>Oxymizer</a:t>
            </a:r>
            <a:r>
              <a:rPr lang="en-US" sz="3100" b="1" dirty="0">
                <a:solidFill>
                  <a:schemeClr val="bg1"/>
                </a:solidFill>
                <a:latin typeface="Times New Roman" pitchFamily="18" charset="0"/>
                <a:cs typeface="Times New Roman" pitchFamily="18" charset="0"/>
              </a:rPr>
              <a:t> mustache- </a:t>
            </a:r>
            <a:r>
              <a:rPr lang="en-US" sz="3100" dirty="0">
                <a:solidFill>
                  <a:schemeClr val="bg1"/>
                </a:solidFill>
                <a:latin typeface="Times New Roman" pitchFamily="18" charset="0"/>
                <a:cs typeface="Times New Roman" pitchFamily="18" charset="0"/>
              </a:rPr>
              <a:t>Initiate at 6 LPM.  Titrate to maximum of 12 LPM to meet goals of therapy. </a:t>
            </a:r>
          </a:p>
          <a:p>
            <a:pPr algn="l"/>
            <a:r>
              <a:rPr lang="en-US" sz="3100" dirty="0">
                <a:solidFill>
                  <a:schemeClr val="bg1"/>
                </a:solidFill>
                <a:latin typeface="Times New Roman" pitchFamily="18" charset="0"/>
                <a:cs typeface="Times New Roman" pitchFamily="18" charset="0"/>
              </a:rPr>
              <a:t>	 </a:t>
            </a:r>
            <a:r>
              <a:rPr lang="en-US" sz="3100" b="1" dirty="0" err="1">
                <a:solidFill>
                  <a:schemeClr val="bg1"/>
                </a:solidFill>
                <a:latin typeface="Times New Roman" pitchFamily="18" charset="0"/>
                <a:cs typeface="Times New Roman" pitchFamily="18" charset="0"/>
              </a:rPr>
              <a:t>Venturi</a:t>
            </a:r>
            <a:r>
              <a:rPr lang="en-US" sz="3100" b="1" dirty="0">
                <a:solidFill>
                  <a:schemeClr val="bg1"/>
                </a:solidFill>
                <a:latin typeface="Times New Roman" pitchFamily="18" charset="0"/>
                <a:cs typeface="Times New Roman" pitchFamily="18" charset="0"/>
              </a:rPr>
              <a:t> mask </a:t>
            </a:r>
            <a:r>
              <a:rPr lang="en-US" sz="3100" dirty="0">
                <a:solidFill>
                  <a:schemeClr val="bg1"/>
                </a:solidFill>
                <a:latin typeface="Times New Roman" pitchFamily="18" charset="0"/>
                <a:cs typeface="Times New Roman" pitchFamily="18" charset="0"/>
              </a:rPr>
              <a:t> -  Initiate at 12 LPM and FiO2 40%. Titrate to maximum of FiO2 60% to meet goals of therapy.</a:t>
            </a:r>
          </a:p>
          <a:p>
            <a:pPr algn="l"/>
            <a:endParaRPr lang="en-US" dirty="0">
              <a:solidFill>
                <a:schemeClr val="bg1"/>
              </a:solidFill>
              <a:latin typeface="Times New Roman" pitchFamily="18" charset="0"/>
              <a:cs typeface="Times New Roman" pitchFamily="18" charset="0"/>
            </a:endParaRPr>
          </a:p>
        </p:txBody>
      </p:sp>
      <p:sp>
        <p:nvSpPr>
          <p:cNvPr id="4" name="TextBox 3"/>
          <p:cNvSpPr txBox="1"/>
          <p:nvPr/>
        </p:nvSpPr>
        <p:spPr>
          <a:xfrm>
            <a:off x="0" y="170013"/>
            <a:ext cx="914400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3200" b="1" dirty="0">
                <a:solidFill>
                  <a:schemeClr val="bg1"/>
                </a:solidFill>
              </a:rPr>
              <a:t> </a:t>
            </a:r>
            <a:r>
              <a:rPr lang="en-US" sz="3200" b="1" dirty="0">
                <a:solidFill>
                  <a:schemeClr val="bg1"/>
                </a:solidFill>
                <a:latin typeface="Times New Roman" pitchFamily="18" charset="0"/>
                <a:cs typeface="Times New Roman" pitchFamily="18" charset="0"/>
              </a:rPr>
              <a:t>Respiratory management Goals of Oxygen therapy</a:t>
            </a:r>
            <a:endParaRPr lang="en-US" sz="3200" b="1" dirty="0">
              <a:solidFill>
                <a:schemeClr val="bg1"/>
              </a:solidFill>
            </a:endParaRPr>
          </a:p>
        </p:txBody>
      </p:sp>
    </p:spTree>
    <p:extLst>
      <p:ext uri="{BB962C8B-B14F-4D97-AF65-F5344CB8AC3E}">
        <p14:creationId xmlns:p14="http://schemas.microsoft.com/office/powerpoint/2010/main" val="1793437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990600"/>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3200" b="1" dirty="0">
                <a:solidFill>
                  <a:schemeClr val="bg1"/>
                </a:solidFill>
                <a:latin typeface="Times New Roman" pitchFamily="18" charset="0"/>
                <a:cs typeface="Times New Roman" pitchFamily="18" charset="0"/>
              </a:rPr>
              <a:t>Respiratory management</a:t>
            </a:r>
            <a:endParaRPr lang="en-US" sz="3200" b="1" dirty="0">
              <a:solidFill>
                <a:schemeClr val="bg1"/>
              </a:solidFill>
            </a:endParaRPr>
          </a:p>
        </p:txBody>
      </p:sp>
      <p:sp>
        <p:nvSpPr>
          <p:cNvPr id="3" name="Subtitle 2"/>
          <p:cNvSpPr>
            <a:spLocks noGrp="1"/>
          </p:cNvSpPr>
          <p:nvPr>
            <p:ph type="subTitle" idx="1"/>
          </p:nvPr>
        </p:nvSpPr>
        <p:spPr>
          <a:xfrm>
            <a:off x="304800" y="1295400"/>
            <a:ext cx="8686800" cy="4724400"/>
          </a:xfrm>
        </p:spPr>
        <p:txBody>
          <a:bodyPr>
            <a:noAutofit/>
          </a:bodyPr>
          <a:lstStyle/>
          <a:p>
            <a:pPr marL="342900" indent="-342900" algn="l">
              <a:buClrTx/>
              <a:buFont typeface="Wingdings" panose="05000000000000000000" pitchFamily="2" charset="2"/>
              <a:buChar char="Ø"/>
            </a:pPr>
            <a:r>
              <a:rPr lang="en-US" sz="2400" dirty="0">
                <a:solidFill>
                  <a:schemeClr val="bg1"/>
                </a:solidFill>
                <a:latin typeface="Times New Roman" pitchFamily="18" charset="0"/>
                <a:cs typeface="Times New Roman" pitchFamily="18" charset="0"/>
              </a:rPr>
              <a:t> </a:t>
            </a:r>
            <a:r>
              <a:rPr lang="en-US" sz="2200" dirty="0">
                <a:solidFill>
                  <a:schemeClr val="bg1"/>
                </a:solidFill>
                <a:latin typeface="Times New Roman" pitchFamily="18" charset="0"/>
                <a:cs typeface="Times New Roman" pitchFamily="18" charset="0"/>
              </a:rPr>
              <a:t>Start by oxygen mask 5 L/min.  </a:t>
            </a:r>
          </a:p>
          <a:p>
            <a:pPr marL="342900" indent="-342900" algn="l">
              <a:buClrTx/>
              <a:buFont typeface="Wingdings" panose="05000000000000000000" pitchFamily="2" charset="2"/>
              <a:buChar char="Ø"/>
            </a:pPr>
            <a:r>
              <a:rPr lang="en-US" sz="2200" dirty="0">
                <a:solidFill>
                  <a:schemeClr val="bg1"/>
                </a:solidFill>
                <a:latin typeface="Times New Roman" pitchFamily="18" charset="0"/>
                <a:cs typeface="Times New Roman" pitchFamily="18" charset="0"/>
              </a:rPr>
              <a:t>Escalate to face mask with bag 10-15 L/min. </a:t>
            </a:r>
          </a:p>
          <a:p>
            <a:pPr marL="342900" indent="-342900" algn="l">
              <a:buClrTx/>
              <a:buFont typeface="Wingdings" panose="05000000000000000000" pitchFamily="2" charset="2"/>
              <a:buChar char="Ø"/>
            </a:pPr>
            <a:r>
              <a:rPr lang="en-US" sz="2200" dirty="0">
                <a:solidFill>
                  <a:schemeClr val="bg1"/>
                </a:solidFill>
                <a:latin typeface="Times New Roman" pitchFamily="18" charset="0"/>
                <a:cs typeface="Times New Roman" pitchFamily="18" charset="0"/>
              </a:rPr>
              <a:t> Consider awake prone positioning with non-rebreathing mask. </a:t>
            </a:r>
          </a:p>
          <a:p>
            <a:pPr marL="342900" indent="-342900" algn="l">
              <a:buClrTx/>
              <a:buFont typeface="Wingdings" panose="05000000000000000000" pitchFamily="2" charset="2"/>
              <a:buChar char="Ø"/>
            </a:pPr>
            <a:r>
              <a:rPr lang="en-US" sz="2200" dirty="0">
                <a:solidFill>
                  <a:schemeClr val="bg1"/>
                </a:solidFill>
                <a:latin typeface="Times New Roman" pitchFamily="18" charset="0"/>
                <a:cs typeface="Times New Roman" pitchFamily="18" charset="0"/>
              </a:rPr>
              <a:t>Criteria of failure of oxygen therapy with face mask. </a:t>
            </a:r>
          </a:p>
          <a:p>
            <a:pPr marL="342900" indent="-342900" algn="l">
              <a:buClrTx/>
              <a:buFont typeface="Wingdings" panose="05000000000000000000" pitchFamily="2" charset="2"/>
              <a:buChar char="Ø"/>
            </a:pPr>
            <a:r>
              <a:rPr lang="en-US" sz="2200" dirty="0">
                <a:solidFill>
                  <a:schemeClr val="bg1"/>
                </a:solidFill>
                <a:latin typeface="Times New Roman" pitchFamily="18" charset="0"/>
                <a:cs typeface="Times New Roman" pitchFamily="18" charset="0"/>
              </a:rPr>
              <a:t> Respiratory rate &gt; 30 /min and SPo2 &lt; 90% or PaO2 &lt; 60 mmHg. </a:t>
            </a:r>
          </a:p>
          <a:p>
            <a:pPr marL="342900" indent="-342900" algn="l">
              <a:buClrTx/>
              <a:buFont typeface="Wingdings" panose="05000000000000000000" pitchFamily="2" charset="2"/>
              <a:buChar char="Ø"/>
            </a:pPr>
            <a:r>
              <a:rPr lang="en-US" sz="2200" dirty="0">
                <a:solidFill>
                  <a:schemeClr val="bg1"/>
                </a:solidFill>
                <a:latin typeface="Times New Roman" pitchFamily="18" charset="0"/>
                <a:cs typeface="Times New Roman" pitchFamily="18" charset="0"/>
              </a:rPr>
              <a:t> Escalate oxygen therapy to high flow nasal oxygen (HFNC): -</a:t>
            </a:r>
          </a:p>
          <a:p>
            <a:pPr marL="342900" indent="-342900" algn="l">
              <a:buClrTx/>
              <a:buFont typeface="Wingdings" panose="05000000000000000000" pitchFamily="2" charset="2"/>
              <a:buChar char="Ø"/>
            </a:pPr>
            <a:r>
              <a:rPr lang="en-US" sz="2200" dirty="0">
                <a:solidFill>
                  <a:schemeClr val="bg1"/>
                </a:solidFill>
                <a:latin typeface="Times New Roman" pitchFamily="18" charset="0"/>
                <a:cs typeface="Times New Roman" pitchFamily="18" charset="0"/>
              </a:rPr>
              <a:t>Start by FIO2 100%. </a:t>
            </a:r>
          </a:p>
          <a:p>
            <a:pPr marL="342900" indent="-342900" algn="l">
              <a:buClrTx/>
              <a:buFont typeface="Wingdings" panose="05000000000000000000" pitchFamily="2" charset="2"/>
              <a:buChar char="Ø"/>
            </a:pPr>
            <a:r>
              <a:rPr lang="en-US" sz="2200" dirty="0">
                <a:solidFill>
                  <a:schemeClr val="bg1"/>
                </a:solidFill>
                <a:latin typeface="Times New Roman" pitchFamily="18" charset="0"/>
                <a:cs typeface="Times New Roman" pitchFamily="18" charset="0"/>
              </a:rPr>
              <a:t> Flow rate start @ 40 L/min to minimize aerosol spread and escalate to 60 L/min. </a:t>
            </a:r>
          </a:p>
          <a:p>
            <a:pPr marL="342900" indent="-342900" algn="l">
              <a:buClrTx/>
              <a:buFont typeface="Wingdings" panose="05000000000000000000" pitchFamily="2" charset="2"/>
              <a:buChar char="Ø"/>
            </a:pPr>
            <a:r>
              <a:rPr lang="en-US" sz="2200" dirty="0">
                <a:solidFill>
                  <a:schemeClr val="bg1"/>
                </a:solidFill>
                <a:latin typeface="Times New Roman" pitchFamily="18" charset="0"/>
                <a:cs typeface="Times New Roman" pitchFamily="18" charset="0"/>
              </a:rPr>
              <a:t> Consider prone position with HFNC. </a:t>
            </a:r>
          </a:p>
          <a:p>
            <a:pPr marL="342900" indent="-342900" algn="l">
              <a:buClrTx/>
              <a:buFont typeface="Wingdings" panose="05000000000000000000" pitchFamily="2" charset="2"/>
              <a:buChar char="Ø"/>
            </a:pPr>
            <a:r>
              <a:rPr lang="en-US" sz="2200" dirty="0">
                <a:solidFill>
                  <a:schemeClr val="bg1"/>
                </a:solidFill>
                <a:latin typeface="Times New Roman" pitchFamily="18" charset="0"/>
                <a:cs typeface="Times New Roman" pitchFamily="18" charset="0"/>
              </a:rPr>
              <a:t>Monitor for 1 to 2 hours, if reached the target continue on HFNC. </a:t>
            </a:r>
          </a:p>
          <a:p>
            <a:pPr marL="342900" indent="-342900" algn="l">
              <a:buClrTx/>
              <a:buFont typeface="Wingdings" panose="05000000000000000000" pitchFamily="2" charset="2"/>
              <a:buChar char="Ø"/>
            </a:pPr>
            <a:r>
              <a:rPr lang="en-US" sz="2200" dirty="0">
                <a:solidFill>
                  <a:schemeClr val="bg1"/>
                </a:solidFill>
                <a:latin typeface="Times New Roman" pitchFamily="18" charset="0"/>
                <a:cs typeface="Times New Roman" pitchFamily="18" charset="0"/>
              </a:rPr>
              <a:t> if failed or HFNC is not available short trial of non-invasive ventilation.</a:t>
            </a:r>
          </a:p>
        </p:txBody>
      </p:sp>
    </p:spTree>
    <p:extLst>
      <p:ext uri="{BB962C8B-B14F-4D97-AF65-F5344CB8AC3E}">
        <p14:creationId xmlns:p14="http://schemas.microsoft.com/office/powerpoint/2010/main" val="2377787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259175"/>
            <a:ext cx="8686800" cy="4339650"/>
          </a:xfrm>
          <a:prstGeom prst="rect">
            <a:avLst/>
          </a:prstGeom>
          <a:noFill/>
        </p:spPr>
        <p:txBody>
          <a:bodyPr wrap="square" rtlCol="0">
            <a:spAutoFit/>
          </a:bodyPr>
          <a:lstStyle/>
          <a:p>
            <a:endParaRPr lang="en-US" sz="2000" dirty="0">
              <a:solidFill>
                <a:schemeClr val="bg1"/>
              </a:solidFill>
              <a:latin typeface="Times New Roman" pitchFamily="18" charset="0"/>
              <a:cs typeface="Times New Roman" pitchFamily="18" charset="0"/>
            </a:endParaRPr>
          </a:p>
          <a:p>
            <a:r>
              <a:rPr lang="en-US" sz="2000" dirty="0">
                <a:solidFill>
                  <a:schemeClr val="bg1"/>
                </a:solidFill>
                <a:latin typeface="Times New Roman" pitchFamily="18" charset="0"/>
                <a:cs typeface="Times New Roman" pitchFamily="18" charset="0"/>
              </a:rPr>
              <a:t>NIPPV: Initiation of NIPPV (</a:t>
            </a:r>
            <a:r>
              <a:rPr lang="en-US" sz="2000" dirty="0" err="1">
                <a:solidFill>
                  <a:schemeClr val="bg1"/>
                </a:solidFill>
                <a:latin typeface="Times New Roman" pitchFamily="18" charset="0"/>
                <a:cs typeface="Times New Roman" pitchFamily="18" charset="0"/>
              </a:rPr>
              <a:t>bilevel</a:t>
            </a:r>
            <a:r>
              <a:rPr lang="en-US" sz="2000" dirty="0">
                <a:solidFill>
                  <a:schemeClr val="bg1"/>
                </a:solidFill>
                <a:latin typeface="Times New Roman" pitchFamily="18" charset="0"/>
                <a:cs typeface="Times New Roman" pitchFamily="18" charset="0"/>
              </a:rPr>
              <a:t> positive airway pressure [</a:t>
            </a:r>
            <a:r>
              <a:rPr lang="en-US" sz="2000" dirty="0" err="1">
                <a:solidFill>
                  <a:schemeClr val="bg1"/>
                </a:solidFill>
                <a:latin typeface="Times New Roman" pitchFamily="18" charset="0"/>
                <a:cs typeface="Times New Roman" pitchFamily="18" charset="0"/>
              </a:rPr>
              <a:t>BiPAP</a:t>
            </a:r>
            <a:r>
              <a:rPr lang="en-US" sz="2000" dirty="0">
                <a:solidFill>
                  <a:schemeClr val="bg1"/>
                </a:solidFill>
                <a:latin typeface="Times New Roman" pitchFamily="18" charset="0"/>
                <a:cs typeface="Times New Roman" pitchFamily="18" charset="0"/>
              </a:rPr>
              <a:t>]/ continuous positive airway pressure [CPAP]) requires attending approval.</a:t>
            </a:r>
          </a:p>
          <a:p>
            <a:endParaRPr lang="en-US" sz="2000" dirty="0">
              <a:solidFill>
                <a:schemeClr val="bg1"/>
              </a:solidFill>
              <a:latin typeface="Times New Roman" pitchFamily="18" charset="0"/>
              <a:cs typeface="Times New Roman" pitchFamily="18" charset="0"/>
            </a:endParaRPr>
          </a:p>
          <a:p>
            <a:r>
              <a:rPr lang="en-US" sz="2000" dirty="0">
                <a:solidFill>
                  <a:schemeClr val="bg1"/>
                </a:solidFill>
                <a:latin typeface="Times New Roman" pitchFamily="18" charset="0"/>
                <a:cs typeface="Times New Roman" pitchFamily="18" charset="0"/>
              </a:rPr>
              <a:t>Rare exceptions are -</a:t>
            </a:r>
          </a:p>
          <a:p>
            <a:pPr marL="285750" indent="-285750">
              <a:buFont typeface="Wingdings" pitchFamily="2" charset="2"/>
              <a:buChar char="§"/>
            </a:pPr>
            <a:r>
              <a:rPr lang="en-US" sz="2000" dirty="0">
                <a:solidFill>
                  <a:schemeClr val="bg1"/>
                </a:solidFill>
                <a:latin typeface="Times New Roman" pitchFamily="18" charset="0"/>
                <a:cs typeface="Times New Roman" pitchFamily="18" charset="0"/>
              </a:rPr>
              <a:t>No intubation for those with acute indications for NIV or HFNC.  </a:t>
            </a:r>
          </a:p>
          <a:p>
            <a:pPr marL="285750" indent="-285750">
              <a:buFont typeface="Wingdings" pitchFamily="2" charset="2"/>
              <a:buChar char="§"/>
            </a:pPr>
            <a:r>
              <a:rPr lang="en-US" sz="2000" dirty="0">
                <a:solidFill>
                  <a:schemeClr val="bg1"/>
                </a:solidFill>
                <a:latin typeface="Times New Roman" pitchFamily="18" charset="0"/>
                <a:cs typeface="Times New Roman" pitchFamily="18" charset="0"/>
              </a:rPr>
              <a:t>Patients who use NIV chronically or are currently stable or improving on NIV or HFNC.  </a:t>
            </a:r>
          </a:p>
          <a:p>
            <a:pPr marL="285750" indent="-285750">
              <a:buFont typeface="Wingdings" pitchFamily="2" charset="2"/>
              <a:buChar char="§"/>
            </a:pPr>
            <a:r>
              <a:rPr lang="en-US" sz="2000" dirty="0">
                <a:solidFill>
                  <a:schemeClr val="bg1"/>
                </a:solidFill>
                <a:latin typeface="Times New Roman" pitchFamily="18" charset="0"/>
                <a:cs typeface="Times New Roman" pitchFamily="18" charset="0"/>
              </a:rPr>
              <a:t>Exacerbations that are expected to have a rapid reversal such as congestive heart failure. </a:t>
            </a:r>
          </a:p>
          <a:p>
            <a:pPr marL="285750" indent="-285750">
              <a:buFont typeface="Wingdings" pitchFamily="2" charset="2"/>
              <a:buChar char="§"/>
            </a:pPr>
            <a:r>
              <a:rPr lang="en-US" sz="2000" dirty="0" err="1">
                <a:solidFill>
                  <a:schemeClr val="bg1"/>
                </a:solidFill>
                <a:latin typeface="Times New Roman" pitchFamily="18" charset="0"/>
                <a:cs typeface="Times New Roman" pitchFamily="18" charset="0"/>
              </a:rPr>
              <a:t>Extubation</a:t>
            </a:r>
            <a:r>
              <a:rPr lang="en-US" sz="2000" dirty="0">
                <a:solidFill>
                  <a:schemeClr val="bg1"/>
                </a:solidFill>
                <a:latin typeface="Times New Roman" pitchFamily="18" charset="0"/>
                <a:cs typeface="Times New Roman" pitchFamily="18" charset="0"/>
              </a:rPr>
              <a:t> failure or high risk for </a:t>
            </a:r>
            <a:r>
              <a:rPr lang="en-US" sz="2000" dirty="0" err="1">
                <a:solidFill>
                  <a:schemeClr val="bg1"/>
                </a:solidFill>
                <a:latin typeface="Times New Roman" pitchFamily="18" charset="0"/>
                <a:cs typeface="Times New Roman" pitchFamily="18" charset="0"/>
              </a:rPr>
              <a:t>reintubation</a:t>
            </a:r>
            <a:r>
              <a:rPr lang="en-US" sz="2000" dirty="0">
                <a:solidFill>
                  <a:schemeClr val="bg1"/>
                </a:solidFill>
                <a:latin typeface="Times New Roman" pitchFamily="18" charset="0"/>
                <a:cs typeface="Times New Roman" pitchFamily="18" charset="0"/>
              </a:rPr>
              <a:t>. </a:t>
            </a:r>
          </a:p>
          <a:p>
            <a:pPr marL="285750" indent="-285750">
              <a:buFont typeface="Wingdings" pitchFamily="2" charset="2"/>
              <a:buChar char="§"/>
            </a:pPr>
            <a:r>
              <a:rPr lang="en-US" sz="2000" dirty="0">
                <a:solidFill>
                  <a:schemeClr val="bg1"/>
                </a:solidFill>
                <a:latin typeface="Times New Roman" pitchFamily="18" charset="0"/>
                <a:cs typeface="Times New Roman" pitchFamily="18" charset="0"/>
              </a:rPr>
              <a:t>Equipment shortages in which milder disease could be managed to save invasive ventilation devices.</a:t>
            </a:r>
          </a:p>
          <a:p>
            <a:endParaRPr lang="en-US" dirty="0">
              <a:solidFill>
                <a:schemeClr val="bg1"/>
              </a:solidFill>
            </a:endParaRPr>
          </a:p>
        </p:txBody>
      </p:sp>
      <p:sp>
        <p:nvSpPr>
          <p:cNvPr id="3" name="TextBox 2">
            <a:extLst>
              <a:ext uri="{FF2B5EF4-FFF2-40B4-BE49-F238E27FC236}">
                <a16:creationId xmlns:a16="http://schemas.microsoft.com/office/drawing/2014/main" id="{75CDED06-9505-4F40-9FAD-BB2E84949243}"/>
              </a:ext>
            </a:extLst>
          </p:cNvPr>
          <p:cNvSpPr txBox="1"/>
          <p:nvPr/>
        </p:nvSpPr>
        <p:spPr>
          <a:xfrm>
            <a:off x="990600" y="381000"/>
            <a:ext cx="62484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3600" b="1" dirty="0">
                <a:solidFill>
                  <a:schemeClr val="bg1"/>
                </a:solidFill>
                <a:latin typeface="Times New Roman" pitchFamily="18" charset="0"/>
                <a:cs typeface="Times New Roman" pitchFamily="18" charset="0"/>
              </a:rPr>
              <a:t>Non-Invasive Ventilation </a:t>
            </a:r>
          </a:p>
        </p:txBody>
      </p:sp>
    </p:spTree>
    <p:extLst>
      <p:ext uri="{BB962C8B-B14F-4D97-AF65-F5344CB8AC3E}">
        <p14:creationId xmlns:p14="http://schemas.microsoft.com/office/powerpoint/2010/main" val="3105043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id="{09A4E9F4-EDF9-4BFE-AC6F-2C3FF9D519C3}"/>
              </a:ext>
            </a:extLst>
          </p:cNvPr>
          <p:cNvGraphicFramePr>
            <a:graphicFrameLocks noGrp="1"/>
          </p:cNvGraphicFramePr>
          <p:nvPr>
            <p:extLst>
              <p:ext uri="{D42A27DB-BD31-4B8C-83A1-F6EECF244321}">
                <p14:modId xmlns:p14="http://schemas.microsoft.com/office/powerpoint/2010/main" val="1829253520"/>
              </p:ext>
            </p:extLst>
          </p:nvPr>
        </p:nvGraphicFramePr>
        <p:xfrm>
          <a:off x="137727" y="822644"/>
          <a:ext cx="4343400" cy="5745796"/>
        </p:xfrm>
        <a:graphic>
          <a:graphicData uri="http://schemas.openxmlformats.org/drawingml/2006/table">
            <a:tbl>
              <a:tblPr firstRow="1" bandRow="1"/>
              <a:tblGrid>
                <a:gridCol w="731668">
                  <a:extLst>
                    <a:ext uri="{9D8B030D-6E8A-4147-A177-3AD203B41FA5}">
                      <a16:colId xmlns:a16="http://schemas.microsoft.com/office/drawing/2014/main" val="2603575279"/>
                    </a:ext>
                  </a:extLst>
                </a:gridCol>
                <a:gridCol w="3611732">
                  <a:extLst>
                    <a:ext uri="{9D8B030D-6E8A-4147-A177-3AD203B41FA5}">
                      <a16:colId xmlns:a16="http://schemas.microsoft.com/office/drawing/2014/main" val="2559542387"/>
                    </a:ext>
                  </a:extLst>
                </a:gridCol>
              </a:tblGrid>
              <a:tr h="614644">
                <a:tc>
                  <a:txBody>
                    <a:bodyPr/>
                    <a:lstStyle/>
                    <a:p>
                      <a:r>
                        <a:rPr lang="en-US" sz="1400" b="1" dirty="0">
                          <a:solidFill>
                            <a:schemeClr val="bg1"/>
                          </a:solidFill>
                          <a:latin typeface="Times New Roman" panose="02020603050405020304" pitchFamily="18" charset="0"/>
                          <a:cs typeface="Times New Roman" panose="02020603050405020304" pitchFamily="18" charset="0"/>
                        </a:rPr>
                        <a:t>1.</a:t>
                      </a:r>
                      <a:endParaRPr lang="en-IN" sz="1400" b="1" dirty="0">
                        <a:solidFill>
                          <a:schemeClr val="bg1"/>
                        </a:solidFill>
                        <a:latin typeface="Times New Roman" panose="02020603050405020304" pitchFamily="18" charset="0"/>
                        <a:cs typeface="Times New Roman" panose="02020603050405020304" pitchFamily="18"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Times New Roman" panose="02020603050405020304" pitchFamily="18" charset="0"/>
                          <a:cs typeface="Times New Roman" panose="02020603050405020304" pitchFamily="18" charset="0"/>
                        </a:rPr>
                        <a:t>Screening, triage and clinical assessment : </a:t>
                      </a:r>
                      <a:endParaRPr lang="en-IN" sz="1400" b="1" dirty="0">
                        <a:solidFill>
                          <a:schemeClr val="bg1"/>
                        </a:solidFill>
                        <a:latin typeface="Times New Roman" panose="02020603050405020304" pitchFamily="18" charset="0"/>
                        <a:cs typeface="Times New Roman" panose="02020603050405020304" pitchFamily="18" charset="0"/>
                      </a:endParaRPr>
                    </a:p>
                    <a:p>
                      <a:endParaRPr lang="en-IN" sz="1400" b="1"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00048437"/>
                  </a:ext>
                </a:extLst>
              </a:tr>
              <a:tr h="360822">
                <a:tc>
                  <a:txBody>
                    <a:bodyPr/>
                    <a:lstStyle/>
                    <a:p>
                      <a:r>
                        <a:rPr lang="en-US" sz="1400" b="1" dirty="0">
                          <a:solidFill>
                            <a:schemeClr val="bg1"/>
                          </a:solidFill>
                          <a:latin typeface="Times New Roman" panose="02020603050405020304" pitchFamily="18" charset="0"/>
                          <a:cs typeface="Times New Roman" panose="02020603050405020304" pitchFamily="18" charset="0"/>
                        </a:rPr>
                        <a:t>2.</a:t>
                      </a:r>
                      <a:endParaRPr lang="en-IN" sz="1400" b="1" dirty="0">
                        <a:solidFill>
                          <a:schemeClr val="bg1"/>
                        </a:solidFill>
                        <a:latin typeface="Times New Roman" panose="02020603050405020304" pitchFamily="18" charset="0"/>
                        <a:cs typeface="Times New Roman" panose="02020603050405020304" pitchFamily="18" charset="0"/>
                      </a:endParaRPr>
                    </a:p>
                  </a:txBody>
                  <a:tcPr/>
                </a:tc>
                <a:tc>
                  <a:txBody>
                    <a:bodyPr/>
                    <a:lstStyle/>
                    <a:p>
                      <a:r>
                        <a:rPr lang="en-US" sz="1400" b="1" dirty="0">
                          <a:solidFill>
                            <a:schemeClr val="bg1"/>
                          </a:solidFill>
                          <a:latin typeface="Times New Roman" panose="02020603050405020304" pitchFamily="18" charset="0"/>
                          <a:cs typeface="Times New Roman" panose="02020603050405020304" pitchFamily="18" charset="0"/>
                        </a:rPr>
                        <a:t>Laboratory Diagnosis</a:t>
                      </a:r>
                      <a:endParaRPr lang="en-IN" sz="1400" b="1"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4679741"/>
                  </a:ext>
                </a:extLst>
              </a:tr>
              <a:tr h="614644">
                <a:tc>
                  <a:txBody>
                    <a:bodyPr/>
                    <a:lstStyle/>
                    <a:p>
                      <a:r>
                        <a:rPr lang="en-US" sz="1400" b="1" dirty="0">
                          <a:solidFill>
                            <a:schemeClr val="bg1"/>
                          </a:solidFill>
                          <a:latin typeface="Times New Roman" panose="02020603050405020304" pitchFamily="18" charset="0"/>
                          <a:cs typeface="Times New Roman" panose="02020603050405020304" pitchFamily="18" charset="0"/>
                        </a:rPr>
                        <a:t>3. </a:t>
                      </a:r>
                      <a:endParaRPr lang="en-IN" sz="1400" b="1" dirty="0">
                        <a:solidFill>
                          <a:schemeClr val="bg1"/>
                        </a:solidFill>
                        <a:latin typeface="Times New Roman" panose="02020603050405020304" pitchFamily="18" charset="0"/>
                        <a:cs typeface="Times New Roman" panose="02020603050405020304" pitchFamily="18" charset="0"/>
                      </a:endParaRPr>
                    </a:p>
                  </a:txBody>
                  <a:tcPr/>
                </a:tc>
                <a:tc>
                  <a:txBody>
                    <a:bodyPr/>
                    <a:lstStyle/>
                    <a:p>
                      <a:r>
                        <a:rPr lang="en-US" sz="1400" b="1" dirty="0">
                          <a:solidFill>
                            <a:schemeClr val="bg1"/>
                          </a:solidFill>
                          <a:latin typeface="Times New Roman" panose="02020603050405020304" pitchFamily="18" charset="0"/>
                          <a:cs typeface="Times New Roman" panose="02020603050405020304" pitchFamily="18" charset="0"/>
                        </a:rPr>
                        <a:t>Management of Mild COVID-19 symptomatic treatment</a:t>
                      </a:r>
                      <a:endParaRPr lang="en-IN" sz="1400" b="1"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72617038"/>
                  </a:ext>
                </a:extLst>
              </a:tr>
              <a:tr h="614644">
                <a:tc>
                  <a:txBody>
                    <a:bodyPr/>
                    <a:lstStyle/>
                    <a:p>
                      <a:r>
                        <a:rPr lang="en-US" sz="1400" b="1" dirty="0">
                          <a:solidFill>
                            <a:schemeClr val="bg1"/>
                          </a:solidFill>
                          <a:latin typeface="Times New Roman" panose="02020603050405020304" pitchFamily="18" charset="0"/>
                          <a:cs typeface="Times New Roman" panose="02020603050405020304" pitchFamily="18" charset="0"/>
                        </a:rPr>
                        <a:t>4.</a:t>
                      </a:r>
                      <a:endParaRPr lang="en-IN" sz="1400" b="1" dirty="0">
                        <a:solidFill>
                          <a:schemeClr val="bg1"/>
                        </a:solidFill>
                        <a:latin typeface="Times New Roman" panose="02020603050405020304" pitchFamily="18" charset="0"/>
                        <a:cs typeface="Times New Roman" panose="02020603050405020304" pitchFamily="18" charset="0"/>
                      </a:endParaRPr>
                    </a:p>
                  </a:txBody>
                  <a:tcPr/>
                </a:tc>
                <a:tc>
                  <a:txBody>
                    <a:bodyPr/>
                    <a:lstStyle/>
                    <a:p>
                      <a:r>
                        <a:rPr lang="en-US" sz="1400" b="1" dirty="0">
                          <a:solidFill>
                            <a:schemeClr val="bg1"/>
                          </a:solidFill>
                          <a:latin typeface="Times New Roman" panose="02020603050405020304" pitchFamily="18" charset="0"/>
                          <a:cs typeface="Times New Roman" panose="02020603050405020304" pitchFamily="18" charset="0"/>
                        </a:rPr>
                        <a:t>Management of Moderate COVID-19 pneumonia treatment </a:t>
                      </a:r>
                      <a:endParaRPr lang="en-IN" sz="1400" b="1"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48617578"/>
                  </a:ext>
                </a:extLst>
              </a:tr>
              <a:tr h="614644">
                <a:tc>
                  <a:txBody>
                    <a:bodyPr/>
                    <a:lstStyle/>
                    <a:p>
                      <a:r>
                        <a:rPr lang="en-US" sz="1400" b="1" dirty="0">
                          <a:solidFill>
                            <a:schemeClr val="bg1"/>
                          </a:solidFill>
                          <a:latin typeface="Times New Roman" panose="02020603050405020304" pitchFamily="18" charset="0"/>
                          <a:cs typeface="Times New Roman" panose="02020603050405020304" pitchFamily="18" charset="0"/>
                        </a:rPr>
                        <a:t>5.</a:t>
                      </a:r>
                      <a:endParaRPr lang="en-IN" sz="1400" b="1" dirty="0">
                        <a:solidFill>
                          <a:schemeClr val="bg1"/>
                        </a:solidFill>
                        <a:latin typeface="Times New Roman" panose="02020603050405020304" pitchFamily="18" charset="0"/>
                        <a:cs typeface="Times New Roman" panose="02020603050405020304" pitchFamily="18" charset="0"/>
                      </a:endParaRPr>
                    </a:p>
                  </a:txBody>
                  <a:tcPr/>
                </a:tc>
                <a:tc>
                  <a:txBody>
                    <a:bodyPr/>
                    <a:lstStyle/>
                    <a:p>
                      <a:r>
                        <a:rPr lang="en-US" sz="1400" b="1" dirty="0">
                          <a:solidFill>
                            <a:schemeClr val="bg1"/>
                          </a:solidFill>
                          <a:latin typeface="Times New Roman" panose="02020603050405020304" pitchFamily="18" charset="0"/>
                          <a:cs typeface="Times New Roman" panose="02020603050405020304" pitchFamily="18" charset="0"/>
                        </a:rPr>
                        <a:t>Management of Severe COVID-19 severe pneumonia treatment </a:t>
                      </a:r>
                      <a:endParaRPr lang="en-IN" sz="1400" b="1"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237796"/>
                  </a:ext>
                </a:extLst>
              </a:tr>
              <a:tr h="614644">
                <a:tc>
                  <a:txBody>
                    <a:bodyPr/>
                    <a:lstStyle/>
                    <a:p>
                      <a:r>
                        <a:rPr lang="en-US" sz="1400" b="1" dirty="0">
                          <a:solidFill>
                            <a:schemeClr val="bg1"/>
                          </a:solidFill>
                          <a:latin typeface="Times New Roman" panose="02020603050405020304" pitchFamily="18" charset="0"/>
                          <a:cs typeface="Times New Roman" panose="02020603050405020304" pitchFamily="18" charset="0"/>
                        </a:rPr>
                        <a:t>6. </a:t>
                      </a:r>
                      <a:endParaRPr lang="en-IN" sz="1400" b="1" dirty="0">
                        <a:solidFill>
                          <a:schemeClr val="bg1"/>
                        </a:solidFill>
                        <a:latin typeface="Times New Roman" panose="02020603050405020304" pitchFamily="18" charset="0"/>
                        <a:cs typeface="Times New Roman" panose="02020603050405020304" pitchFamily="18" charset="0"/>
                      </a:endParaRPr>
                    </a:p>
                  </a:txBody>
                  <a:tcPr/>
                </a:tc>
                <a:tc>
                  <a:txBody>
                    <a:bodyPr/>
                    <a:lstStyle/>
                    <a:p>
                      <a:r>
                        <a:rPr lang="en-US" sz="1400" b="1" dirty="0">
                          <a:solidFill>
                            <a:schemeClr val="bg1"/>
                          </a:solidFill>
                          <a:latin typeface="Times New Roman" panose="02020603050405020304" pitchFamily="18" charset="0"/>
                          <a:cs typeface="Times New Roman" panose="02020603050405020304" pitchFamily="18" charset="0"/>
                        </a:rPr>
                        <a:t>Management of Critical COVID-19 : Acute respiratory discreet syndrome </a:t>
                      </a:r>
                      <a:endParaRPr lang="en-IN" sz="1400" b="1"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21834895"/>
                  </a:ext>
                </a:extLst>
              </a:tr>
              <a:tr h="614644">
                <a:tc>
                  <a:txBody>
                    <a:bodyPr/>
                    <a:lstStyle/>
                    <a:p>
                      <a:r>
                        <a:rPr lang="en-US" sz="1400" b="1" dirty="0">
                          <a:solidFill>
                            <a:schemeClr val="bg1"/>
                          </a:solidFill>
                          <a:latin typeface="Times New Roman" panose="02020603050405020304" pitchFamily="18" charset="0"/>
                          <a:cs typeface="Times New Roman" panose="02020603050405020304" pitchFamily="18" charset="0"/>
                        </a:rPr>
                        <a:t>7.</a:t>
                      </a:r>
                      <a:endParaRPr lang="en-IN" sz="1400" b="1" dirty="0">
                        <a:solidFill>
                          <a:schemeClr val="bg1"/>
                        </a:solidFill>
                        <a:latin typeface="Times New Roman" panose="02020603050405020304" pitchFamily="18" charset="0"/>
                        <a:cs typeface="Times New Roman" panose="02020603050405020304" pitchFamily="18" charset="0"/>
                      </a:endParaRPr>
                    </a:p>
                  </a:txBody>
                  <a:tcPr/>
                </a:tc>
                <a:tc>
                  <a:txBody>
                    <a:bodyPr/>
                    <a:lstStyle/>
                    <a:p>
                      <a:r>
                        <a:rPr lang="en-US" sz="1400" b="1" dirty="0">
                          <a:solidFill>
                            <a:schemeClr val="bg1"/>
                          </a:solidFill>
                          <a:latin typeface="Times New Roman" panose="02020603050405020304" pitchFamily="18" charset="0"/>
                          <a:cs typeface="Times New Roman" panose="02020603050405020304" pitchFamily="18" charset="0"/>
                        </a:rPr>
                        <a:t>Management of Critical COVID-19 : Septic shook</a:t>
                      </a:r>
                      <a:endParaRPr lang="en-IN" sz="1400" b="1"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79282813"/>
                  </a:ext>
                </a:extLst>
              </a:tr>
              <a:tr h="614644">
                <a:tc>
                  <a:txBody>
                    <a:bodyPr/>
                    <a:lstStyle/>
                    <a:p>
                      <a:r>
                        <a:rPr lang="en-US" sz="1400" b="1" dirty="0">
                          <a:solidFill>
                            <a:schemeClr val="bg1"/>
                          </a:solidFill>
                          <a:latin typeface="Times New Roman" panose="02020603050405020304" pitchFamily="18" charset="0"/>
                          <a:cs typeface="Times New Roman" panose="02020603050405020304" pitchFamily="18" charset="0"/>
                        </a:rPr>
                        <a:t>8. </a:t>
                      </a:r>
                      <a:endParaRPr lang="en-IN" sz="1400" b="1" dirty="0">
                        <a:solidFill>
                          <a:schemeClr val="bg1"/>
                        </a:solidFill>
                        <a:latin typeface="Times New Roman" panose="02020603050405020304" pitchFamily="18" charset="0"/>
                        <a:cs typeface="Times New Roman" panose="02020603050405020304" pitchFamily="18" charset="0"/>
                      </a:endParaRPr>
                    </a:p>
                  </a:txBody>
                  <a:tcPr/>
                </a:tc>
                <a:tc>
                  <a:txBody>
                    <a:bodyPr/>
                    <a:lstStyle/>
                    <a:p>
                      <a:r>
                        <a:rPr lang="en-US" sz="1400" b="1" dirty="0">
                          <a:solidFill>
                            <a:schemeClr val="bg1"/>
                          </a:solidFill>
                          <a:latin typeface="Times New Roman" panose="02020603050405020304" pitchFamily="18" charset="0"/>
                          <a:cs typeface="Times New Roman" panose="02020603050405020304" pitchFamily="18" charset="0"/>
                        </a:rPr>
                        <a:t>Prevention of complication in hospitalized and critically III patients with COVID -19</a:t>
                      </a:r>
                      <a:endParaRPr lang="en-IN" sz="1400" b="1"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03685206"/>
                  </a:ext>
                </a:extLst>
              </a:tr>
              <a:tr h="360822">
                <a:tc>
                  <a:txBody>
                    <a:bodyPr/>
                    <a:lstStyle/>
                    <a:p>
                      <a:r>
                        <a:rPr lang="en-US" sz="1400" b="1" dirty="0">
                          <a:solidFill>
                            <a:schemeClr val="bg1"/>
                          </a:solidFill>
                          <a:latin typeface="Times New Roman" panose="02020603050405020304" pitchFamily="18" charset="0"/>
                          <a:cs typeface="Times New Roman" panose="02020603050405020304" pitchFamily="18" charset="0"/>
                        </a:rPr>
                        <a:t>9. </a:t>
                      </a:r>
                      <a:endParaRPr lang="en-IN" sz="1400" b="1" dirty="0">
                        <a:solidFill>
                          <a:schemeClr val="bg1"/>
                        </a:solidFill>
                        <a:latin typeface="Times New Roman" panose="02020603050405020304" pitchFamily="18" charset="0"/>
                        <a:cs typeface="Times New Roman" panose="02020603050405020304" pitchFamily="18" charset="0"/>
                      </a:endParaRPr>
                    </a:p>
                  </a:txBody>
                  <a:tcPr/>
                </a:tc>
                <a:tc>
                  <a:txBody>
                    <a:bodyPr/>
                    <a:lstStyle/>
                    <a:p>
                      <a:r>
                        <a:rPr lang="en-US" sz="1400" b="1" dirty="0">
                          <a:solidFill>
                            <a:schemeClr val="bg1"/>
                          </a:solidFill>
                          <a:latin typeface="Times New Roman" panose="02020603050405020304" pitchFamily="18" charset="0"/>
                          <a:cs typeface="Times New Roman" panose="02020603050405020304" pitchFamily="18" charset="0"/>
                        </a:rPr>
                        <a:t>Thromboembolism </a:t>
                      </a:r>
                      <a:endParaRPr lang="en-IN" sz="1400" b="1"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20827116"/>
                  </a:ext>
                </a:extLst>
              </a:tr>
              <a:tr h="360822">
                <a:tc>
                  <a:txBody>
                    <a:bodyPr/>
                    <a:lstStyle/>
                    <a:p>
                      <a:r>
                        <a:rPr lang="en-US" sz="1400" b="1" dirty="0">
                          <a:solidFill>
                            <a:schemeClr val="bg1"/>
                          </a:solidFill>
                          <a:latin typeface="Times New Roman" panose="02020603050405020304" pitchFamily="18" charset="0"/>
                          <a:cs typeface="Times New Roman" panose="02020603050405020304" pitchFamily="18" charset="0"/>
                        </a:rPr>
                        <a:t>10.</a:t>
                      </a:r>
                      <a:endParaRPr lang="en-IN" sz="1400" b="1" dirty="0">
                        <a:solidFill>
                          <a:schemeClr val="bg1"/>
                        </a:solidFill>
                        <a:latin typeface="Times New Roman" panose="02020603050405020304" pitchFamily="18" charset="0"/>
                        <a:cs typeface="Times New Roman" panose="02020603050405020304" pitchFamily="18" charset="0"/>
                      </a:endParaRPr>
                    </a:p>
                  </a:txBody>
                  <a:tcPr/>
                </a:tc>
                <a:tc>
                  <a:txBody>
                    <a:bodyPr/>
                    <a:lstStyle/>
                    <a:p>
                      <a:r>
                        <a:rPr lang="en-US" sz="1400" b="1" dirty="0">
                          <a:solidFill>
                            <a:schemeClr val="bg1"/>
                          </a:solidFill>
                          <a:latin typeface="Times New Roman" panose="02020603050405020304" pitchFamily="18" charset="0"/>
                          <a:cs typeface="Times New Roman" panose="02020603050405020304" pitchFamily="18" charset="0"/>
                        </a:rPr>
                        <a:t>Neurological and Mental Menifestasions </a:t>
                      </a:r>
                      <a:endParaRPr lang="en-IN" sz="1400" b="1"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23396313"/>
                  </a:ext>
                </a:extLst>
              </a:tr>
              <a:tr h="360822">
                <a:tc>
                  <a:txBody>
                    <a:bodyPr/>
                    <a:lstStyle/>
                    <a:p>
                      <a:r>
                        <a:rPr lang="en-US" sz="1400" b="1" dirty="0">
                          <a:solidFill>
                            <a:schemeClr val="bg1"/>
                          </a:solidFill>
                          <a:latin typeface="Times New Roman" panose="02020603050405020304" pitchFamily="18" charset="0"/>
                          <a:cs typeface="Times New Roman" panose="02020603050405020304" pitchFamily="18" charset="0"/>
                        </a:rPr>
                        <a:t>11.</a:t>
                      </a:r>
                      <a:endParaRPr lang="en-IN" sz="1400" b="1" dirty="0">
                        <a:solidFill>
                          <a:schemeClr val="bg1"/>
                        </a:solidFill>
                        <a:latin typeface="Times New Roman" panose="02020603050405020304" pitchFamily="18" charset="0"/>
                        <a:cs typeface="Times New Roman" panose="02020603050405020304" pitchFamily="18" charset="0"/>
                      </a:endParaRPr>
                    </a:p>
                  </a:txBody>
                  <a:tcPr/>
                </a:tc>
                <a:tc>
                  <a:txBody>
                    <a:bodyPr/>
                    <a:lstStyle/>
                    <a:p>
                      <a:r>
                        <a:rPr lang="en-US" sz="1400" b="1" dirty="0">
                          <a:solidFill>
                            <a:schemeClr val="bg1"/>
                          </a:solidFill>
                          <a:latin typeface="Times New Roman" panose="02020603050405020304" pitchFamily="18" charset="0"/>
                          <a:cs typeface="Times New Roman" panose="02020603050405020304" pitchFamily="18" charset="0"/>
                        </a:rPr>
                        <a:t>Therapeutics </a:t>
                      </a:r>
                      <a:endParaRPr lang="en-IN" sz="1400" b="1"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70019697"/>
                  </a:ext>
                </a:extLst>
              </a:tr>
            </a:tbl>
          </a:graphicData>
        </a:graphic>
      </p:graphicFrame>
      <p:sp>
        <p:nvSpPr>
          <p:cNvPr id="2" name="TextBox 1">
            <a:extLst>
              <a:ext uri="{FF2B5EF4-FFF2-40B4-BE49-F238E27FC236}">
                <a16:creationId xmlns:a16="http://schemas.microsoft.com/office/drawing/2014/main" id="{7B831DFB-3F5E-4B29-99F6-829E13992EBF}"/>
              </a:ext>
            </a:extLst>
          </p:cNvPr>
          <p:cNvSpPr txBox="1"/>
          <p:nvPr/>
        </p:nvSpPr>
        <p:spPr>
          <a:xfrm>
            <a:off x="302827" y="152400"/>
            <a:ext cx="8356600"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000" b="1" dirty="0">
                <a:solidFill>
                  <a:schemeClr val="bg1"/>
                </a:solidFill>
                <a:latin typeface="Times New Roman" panose="02020603050405020304" pitchFamily="18" charset="0"/>
                <a:cs typeface="Times New Roman" panose="02020603050405020304" pitchFamily="18" charset="0"/>
              </a:rPr>
              <a:t>Medicine </a:t>
            </a:r>
            <a:r>
              <a:rPr lang="en-US" sz="2000" b="1" dirty="0" err="1">
                <a:solidFill>
                  <a:schemeClr val="bg1"/>
                </a:solidFill>
                <a:latin typeface="Times New Roman" panose="02020603050405020304" pitchFamily="18" charset="0"/>
                <a:cs typeface="Times New Roman" panose="02020603050405020304" pitchFamily="18" charset="0"/>
              </a:rPr>
              <a:t>Paediatrics</a:t>
            </a:r>
            <a:r>
              <a:rPr lang="en-US" sz="2000" b="1" dirty="0">
                <a:solidFill>
                  <a:schemeClr val="bg1"/>
                </a:solidFill>
                <a:latin typeface="Times New Roman" panose="02020603050405020304" pitchFamily="18" charset="0"/>
                <a:cs typeface="Times New Roman" panose="02020603050405020304" pitchFamily="18" charset="0"/>
              </a:rPr>
              <a:t> and Anesthesia Departments work together </a:t>
            </a:r>
            <a:endParaRPr lang="en-IN" sz="20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3" name="Table 4">
            <a:extLst>
              <a:ext uri="{FF2B5EF4-FFF2-40B4-BE49-F238E27FC236}">
                <a16:creationId xmlns:a16="http://schemas.microsoft.com/office/drawing/2014/main" id="{E5C0584E-9F1C-485B-B89C-0AABC8025434}"/>
              </a:ext>
            </a:extLst>
          </p:cNvPr>
          <p:cNvGraphicFramePr>
            <a:graphicFrameLocks noGrp="1"/>
          </p:cNvGraphicFramePr>
          <p:nvPr>
            <p:extLst>
              <p:ext uri="{D42A27DB-BD31-4B8C-83A1-F6EECF244321}">
                <p14:modId xmlns:p14="http://schemas.microsoft.com/office/powerpoint/2010/main" val="629116482"/>
              </p:ext>
            </p:extLst>
          </p:nvPr>
        </p:nvGraphicFramePr>
        <p:xfrm>
          <a:off x="4800600" y="822644"/>
          <a:ext cx="4114800" cy="5745796"/>
        </p:xfrm>
        <a:graphic>
          <a:graphicData uri="http://schemas.openxmlformats.org/drawingml/2006/table">
            <a:tbl>
              <a:tblPr firstRow="1" bandRow="1"/>
              <a:tblGrid>
                <a:gridCol w="457200">
                  <a:extLst>
                    <a:ext uri="{9D8B030D-6E8A-4147-A177-3AD203B41FA5}">
                      <a16:colId xmlns:a16="http://schemas.microsoft.com/office/drawing/2014/main" val="3307602565"/>
                    </a:ext>
                  </a:extLst>
                </a:gridCol>
                <a:gridCol w="3657600">
                  <a:extLst>
                    <a:ext uri="{9D8B030D-6E8A-4147-A177-3AD203B41FA5}">
                      <a16:colId xmlns:a16="http://schemas.microsoft.com/office/drawing/2014/main" val="531368494"/>
                    </a:ext>
                  </a:extLst>
                </a:gridCol>
              </a:tblGrid>
              <a:tr h="313978">
                <a:tc gridSpan="2">
                  <a:txBody>
                    <a:bodyPr/>
                    <a:lstStyle/>
                    <a:p>
                      <a:pPr algn="ctr"/>
                      <a:r>
                        <a:rPr lang="en-US" sz="1400" b="1" dirty="0">
                          <a:solidFill>
                            <a:schemeClr val="bg1"/>
                          </a:solidFill>
                          <a:latin typeface="Times New Roman" panose="02020603050405020304" pitchFamily="18" charset="0"/>
                          <a:cs typeface="Times New Roman" panose="02020603050405020304" pitchFamily="18" charset="0"/>
                        </a:rPr>
                        <a:t>Respiratory Management</a:t>
                      </a:r>
                      <a:endParaRPr lang="en-IN" sz="1400" b="1" dirty="0">
                        <a:solidFill>
                          <a:schemeClr val="bg1"/>
                        </a:solidFill>
                        <a:latin typeface="Times New Roman" panose="02020603050405020304" pitchFamily="18" charset="0"/>
                        <a:cs typeface="Times New Roman" panose="02020603050405020304" pitchFamily="18" charset="0"/>
                      </a:endParaRPr>
                    </a:p>
                  </a:txBody>
                  <a:tcPr/>
                </a:tc>
                <a:tc hMerge="1">
                  <a:txBody>
                    <a:bodyPr/>
                    <a:lstStyle/>
                    <a:p>
                      <a:r>
                        <a:rPr lang="en-US" dirty="0"/>
                        <a:t>Summary</a:t>
                      </a:r>
                      <a:endParaRPr lang="en-IN" dirty="0"/>
                    </a:p>
                  </a:txBody>
                  <a:tcPr>
                    <a:noFill/>
                  </a:tcPr>
                </a:tc>
                <a:extLst>
                  <a:ext uri="{0D108BD9-81ED-4DB2-BD59-A6C34878D82A}">
                    <a16:rowId xmlns:a16="http://schemas.microsoft.com/office/drawing/2014/main" val="3154704066"/>
                  </a:ext>
                </a:extLst>
              </a:tr>
              <a:tr h="313978">
                <a:tc>
                  <a:txBody>
                    <a:bodyPr/>
                    <a:lstStyle/>
                    <a:p>
                      <a:r>
                        <a:rPr lang="en-US" sz="1400" b="1" dirty="0">
                          <a:solidFill>
                            <a:schemeClr val="bg1"/>
                          </a:solidFill>
                          <a:latin typeface="Times New Roman" panose="02020603050405020304" pitchFamily="18" charset="0"/>
                          <a:cs typeface="Times New Roman" panose="02020603050405020304" pitchFamily="18" charset="0"/>
                        </a:rPr>
                        <a:t>1.</a:t>
                      </a:r>
                      <a:endParaRPr lang="en-IN" sz="1400" b="1" dirty="0">
                        <a:solidFill>
                          <a:schemeClr val="bg1"/>
                        </a:solidFill>
                        <a:latin typeface="Times New Roman" panose="02020603050405020304" pitchFamily="18" charset="0"/>
                        <a:cs typeface="Times New Roman" panose="02020603050405020304" pitchFamily="18" charset="0"/>
                      </a:endParaRPr>
                    </a:p>
                  </a:txBody>
                  <a:tcPr/>
                </a:tc>
                <a:tc>
                  <a:txBody>
                    <a:bodyPr/>
                    <a:lstStyle/>
                    <a:p>
                      <a:r>
                        <a:rPr lang="en-US" sz="1400" b="1" dirty="0">
                          <a:solidFill>
                            <a:schemeClr val="bg1"/>
                          </a:solidFill>
                          <a:latin typeface="Times New Roman" panose="02020603050405020304" pitchFamily="18" charset="0"/>
                          <a:cs typeface="Times New Roman" panose="02020603050405020304" pitchFamily="18" charset="0"/>
                        </a:rPr>
                        <a:t>Nasal Prongs/ Oxygen </a:t>
                      </a:r>
                      <a:r>
                        <a:rPr lang="en-US" sz="1400" b="1" dirty="0" err="1">
                          <a:solidFill>
                            <a:schemeClr val="bg1"/>
                          </a:solidFill>
                          <a:latin typeface="Times New Roman" panose="02020603050405020304" pitchFamily="18" charset="0"/>
                          <a:cs typeface="Times New Roman" panose="02020603050405020304" pitchFamily="18" charset="0"/>
                        </a:rPr>
                        <a:t>Moustche</a:t>
                      </a:r>
                      <a:endParaRPr lang="en-IN" sz="1400" b="1"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51603173"/>
                  </a:ext>
                </a:extLst>
              </a:tr>
              <a:tr h="313978">
                <a:tc>
                  <a:txBody>
                    <a:bodyPr/>
                    <a:lstStyle/>
                    <a:p>
                      <a:r>
                        <a:rPr lang="en-US" sz="1400" b="1" dirty="0">
                          <a:solidFill>
                            <a:schemeClr val="bg1"/>
                          </a:solidFill>
                          <a:latin typeface="Times New Roman" panose="02020603050405020304" pitchFamily="18" charset="0"/>
                          <a:cs typeface="Times New Roman" panose="02020603050405020304" pitchFamily="18" charset="0"/>
                        </a:rPr>
                        <a:t>2.</a:t>
                      </a:r>
                      <a:endParaRPr lang="en-IN" sz="1400" b="1" dirty="0">
                        <a:solidFill>
                          <a:schemeClr val="bg1"/>
                        </a:solidFill>
                        <a:latin typeface="Times New Roman" panose="02020603050405020304" pitchFamily="18" charset="0"/>
                        <a:cs typeface="Times New Roman" panose="02020603050405020304" pitchFamily="18" charset="0"/>
                      </a:endParaRPr>
                    </a:p>
                  </a:txBody>
                  <a:tcPr/>
                </a:tc>
                <a:tc>
                  <a:txBody>
                    <a:bodyPr/>
                    <a:lstStyle/>
                    <a:p>
                      <a:r>
                        <a:rPr lang="en-US" sz="1400" b="1" dirty="0">
                          <a:solidFill>
                            <a:schemeClr val="bg1"/>
                          </a:solidFill>
                          <a:latin typeface="Times New Roman" panose="02020603050405020304" pitchFamily="18" charset="0"/>
                          <a:cs typeface="Times New Roman" panose="02020603050405020304" pitchFamily="18" charset="0"/>
                        </a:rPr>
                        <a:t>Face Mask</a:t>
                      </a:r>
                      <a:endParaRPr lang="en-IN" sz="1400" b="1"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14379775"/>
                  </a:ext>
                </a:extLst>
              </a:tr>
              <a:tr h="313978">
                <a:tc>
                  <a:txBody>
                    <a:bodyPr/>
                    <a:lstStyle/>
                    <a:p>
                      <a:r>
                        <a:rPr lang="en-US" sz="1400" b="1" dirty="0">
                          <a:solidFill>
                            <a:schemeClr val="bg1"/>
                          </a:solidFill>
                          <a:latin typeface="Times New Roman" panose="02020603050405020304" pitchFamily="18" charset="0"/>
                          <a:cs typeface="Times New Roman" panose="02020603050405020304" pitchFamily="18" charset="0"/>
                        </a:rPr>
                        <a:t>3.</a:t>
                      </a:r>
                      <a:endParaRPr lang="en-IN" sz="1400" b="1" dirty="0">
                        <a:solidFill>
                          <a:schemeClr val="bg1"/>
                        </a:solidFill>
                        <a:latin typeface="Times New Roman" panose="02020603050405020304" pitchFamily="18" charset="0"/>
                        <a:cs typeface="Times New Roman" panose="02020603050405020304" pitchFamily="18" charset="0"/>
                      </a:endParaRPr>
                    </a:p>
                  </a:txBody>
                  <a:tcPr/>
                </a:tc>
                <a:tc>
                  <a:txBody>
                    <a:bodyPr/>
                    <a:lstStyle/>
                    <a:p>
                      <a:r>
                        <a:rPr lang="en-US" sz="1400" b="1" dirty="0">
                          <a:solidFill>
                            <a:schemeClr val="bg1"/>
                          </a:solidFill>
                          <a:latin typeface="Times New Roman" panose="02020603050405020304" pitchFamily="18" charset="0"/>
                          <a:cs typeface="Times New Roman" panose="02020603050405020304" pitchFamily="18" charset="0"/>
                        </a:rPr>
                        <a:t>Prone Positioning with Non rebirthing Mask</a:t>
                      </a:r>
                      <a:endParaRPr lang="en-IN" sz="1400" b="1"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12162599"/>
                  </a:ext>
                </a:extLst>
              </a:tr>
              <a:tr h="313978">
                <a:tc>
                  <a:txBody>
                    <a:bodyPr/>
                    <a:lstStyle/>
                    <a:p>
                      <a:r>
                        <a:rPr lang="en-US" sz="1400" b="1" dirty="0">
                          <a:solidFill>
                            <a:schemeClr val="bg1"/>
                          </a:solidFill>
                          <a:latin typeface="Times New Roman" panose="02020603050405020304" pitchFamily="18" charset="0"/>
                          <a:cs typeface="Times New Roman" panose="02020603050405020304" pitchFamily="18" charset="0"/>
                        </a:rPr>
                        <a:t>4.</a:t>
                      </a:r>
                      <a:endParaRPr lang="en-IN" sz="1400" b="1" dirty="0">
                        <a:solidFill>
                          <a:schemeClr val="bg1"/>
                        </a:solidFill>
                        <a:latin typeface="Times New Roman" panose="02020603050405020304" pitchFamily="18" charset="0"/>
                        <a:cs typeface="Times New Roman" panose="02020603050405020304" pitchFamily="18" charset="0"/>
                      </a:endParaRPr>
                    </a:p>
                  </a:txBody>
                  <a:tcPr/>
                </a:tc>
                <a:tc>
                  <a:txBody>
                    <a:bodyPr/>
                    <a:lstStyle/>
                    <a:p>
                      <a:r>
                        <a:rPr lang="en-US" sz="1400" b="1" dirty="0">
                          <a:solidFill>
                            <a:schemeClr val="bg1"/>
                          </a:solidFill>
                          <a:latin typeface="Times New Roman" panose="02020603050405020304" pitchFamily="18" charset="0"/>
                          <a:cs typeface="Times New Roman" panose="02020603050405020304" pitchFamily="18" charset="0"/>
                        </a:rPr>
                        <a:t>High Flow Nasal Oxygen(HFNC)</a:t>
                      </a:r>
                      <a:endParaRPr lang="en-IN" sz="1400" b="1"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59089204"/>
                  </a:ext>
                </a:extLst>
              </a:tr>
              <a:tr h="533762">
                <a:tc>
                  <a:txBody>
                    <a:bodyPr/>
                    <a:lstStyle/>
                    <a:p>
                      <a:r>
                        <a:rPr lang="en-US" sz="1400" b="1" dirty="0">
                          <a:solidFill>
                            <a:schemeClr val="bg1"/>
                          </a:solidFill>
                          <a:latin typeface="Times New Roman" panose="02020603050405020304" pitchFamily="18" charset="0"/>
                          <a:cs typeface="Times New Roman" panose="02020603050405020304" pitchFamily="18" charset="0"/>
                        </a:rPr>
                        <a:t>5.</a:t>
                      </a:r>
                      <a:endParaRPr lang="en-IN" sz="1400" b="1" dirty="0">
                        <a:solidFill>
                          <a:schemeClr val="bg1"/>
                        </a:solidFill>
                        <a:latin typeface="Times New Roman" panose="02020603050405020304" pitchFamily="18" charset="0"/>
                        <a:cs typeface="Times New Roman" panose="02020603050405020304" pitchFamily="18" charset="0"/>
                      </a:endParaRPr>
                    </a:p>
                  </a:txBody>
                  <a:tcPr/>
                </a:tc>
                <a:tc>
                  <a:txBody>
                    <a:bodyPr/>
                    <a:lstStyle/>
                    <a:p>
                      <a:r>
                        <a:rPr lang="en-US" sz="1400" b="1" dirty="0">
                          <a:solidFill>
                            <a:schemeClr val="bg1"/>
                          </a:solidFill>
                          <a:latin typeface="Times New Roman" panose="02020603050405020304" pitchFamily="18" charset="0"/>
                          <a:cs typeface="Times New Roman" panose="02020603050405020304" pitchFamily="18" charset="0"/>
                        </a:rPr>
                        <a:t>Prone Position with High Flow Nasal Oxygen(HFNC)</a:t>
                      </a:r>
                      <a:endParaRPr lang="en-IN" sz="1400" b="1"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26079084"/>
                  </a:ext>
                </a:extLst>
              </a:tr>
              <a:tr h="313978">
                <a:tc>
                  <a:txBody>
                    <a:bodyPr/>
                    <a:lstStyle/>
                    <a:p>
                      <a:r>
                        <a:rPr lang="en-US" sz="1400" b="1" dirty="0">
                          <a:solidFill>
                            <a:schemeClr val="bg1"/>
                          </a:solidFill>
                          <a:latin typeface="Times New Roman" panose="02020603050405020304" pitchFamily="18" charset="0"/>
                          <a:cs typeface="Times New Roman" panose="02020603050405020304" pitchFamily="18" charset="0"/>
                        </a:rPr>
                        <a:t>6.</a:t>
                      </a:r>
                      <a:endParaRPr lang="en-IN" sz="1400" b="1" dirty="0">
                        <a:solidFill>
                          <a:schemeClr val="bg1"/>
                        </a:solidFill>
                        <a:latin typeface="Times New Roman" panose="02020603050405020304" pitchFamily="18" charset="0"/>
                        <a:cs typeface="Times New Roman" panose="02020603050405020304" pitchFamily="18" charset="0"/>
                      </a:endParaRPr>
                    </a:p>
                  </a:txBody>
                  <a:tcPr/>
                </a:tc>
                <a:tc>
                  <a:txBody>
                    <a:bodyPr/>
                    <a:lstStyle/>
                    <a:p>
                      <a:r>
                        <a:rPr lang="en-US" sz="1400" b="1" dirty="0">
                          <a:solidFill>
                            <a:schemeClr val="bg1"/>
                          </a:solidFill>
                          <a:latin typeface="Times New Roman" panose="02020603050405020304" pitchFamily="18" charset="0"/>
                          <a:cs typeface="Times New Roman" panose="02020603050405020304" pitchFamily="18" charset="0"/>
                        </a:rPr>
                        <a:t>Non Invasive Ventilation </a:t>
                      </a:r>
                      <a:endParaRPr lang="en-IN" sz="1400" b="1"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48107951"/>
                  </a:ext>
                </a:extLst>
              </a:tr>
              <a:tr h="533762">
                <a:tc>
                  <a:txBody>
                    <a:bodyPr/>
                    <a:lstStyle/>
                    <a:p>
                      <a:r>
                        <a:rPr lang="en-US" sz="1400" b="1" dirty="0">
                          <a:solidFill>
                            <a:schemeClr val="bg1"/>
                          </a:solidFill>
                          <a:latin typeface="Times New Roman" panose="02020603050405020304" pitchFamily="18" charset="0"/>
                          <a:cs typeface="Times New Roman" panose="02020603050405020304" pitchFamily="18" charset="0"/>
                        </a:rPr>
                        <a:t>7.</a:t>
                      </a:r>
                      <a:endParaRPr lang="en-IN" sz="1400" b="1" dirty="0">
                        <a:solidFill>
                          <a:schemeClr val="bg1"/>
                        </a:solidFill>
                        <a:latin typeface="Times New Roman" panose="02020603050405020304" pitchFamily="18" charset="0"/>
                        <a:cs typeface="Times New Roman" panose="02020603050405020304" pitchFamily="18" charset="0"/>
                      </a:endParaRPr>
                    </a:p>
                  </a:txBody>
                  <a:tcPr/>
                </a:tc>
                <a:tc>
                  <a:txBody>
                    <a:bodyPr/>
                    <a:lstStyle/>
                    <a:p>
                      <a:r>
                        <a:rPr lang="en-US" sz="1400" b="1" dirty="0">
                          <a:solidFill>
                            <a:schemeClr val="bg1"/>
                          </a:solidFill>
                          <a:latin typeface="Times New Roman" panose="02020603050405020304" pitchFamily="18" charset="0"/>
                          <a:cs typeface="Times New Roman" panose="02020603050405020304" pitchFamily="18" charset="0"/>
                        </a:rPr>
                        <a:t>CPAP Continuous positive  airway pressure (CPAP)</a:t>
                      </a:r>
                      <a:endParaRPr lang="en-IN" sz="1400" b="1"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20795267"/>
                  </a:ext>
                </a:extLst>
              </a:tr>
              <a:tr h="313978">
                <a:tc>
                  <a:txBody>
                    <a:bodyPr/>
                    <a:lstStyle/>
                    <a:p>
                      <a:r>
                        <a:rPr lang="en-US" sz="1400" b="1" dirty="0">
                          <a:solidFill>
                            <a:schemeClr val="bg1"/>
                          </a:solidFill>
                          <a:latin typeface="Times New Roman" panose="02020603050405020304" pitchFamily="18" charset="0"/>
                          <a:cs typeface="Times New Roman" panose="02020603050405020304" pitchFamily="18" charset="0"/>
                        </a:rPr>
                        <a:t>8.</a:t>
                      </a:r>
                      <a:endParaRPr lang="en-IN" sz="1400" b="1" dirty="0">
                        <a:solidFill>
                          <a:schemeClr val="bg1"/>
                        </a:solidFill>
                        <a:latin typeface="Times New Roman" panose="02020603050405020304" pitchFamily="18" charset="0"/>
                        <a:cs typeface="Times New Roman" panose="02020603050405020304" pitchFamily="18" charset="0"/>
                      </a:endParaRPr>
                    </a:p>
                  </a:txBody>
                  <a:tcPr/>
                </a:tc>
                <a:tc>
                  <a:txBody>
                    <a:bodyPr/>
                    <a:lstStyle/>
                    <a:p>
                      <a:r>
                        <a:rPr lang="en-US" sz="1400" b="1" dirty="0">
                          <a:solidFill>
                            <a:schemeClr val="bg1"/>
                          </a:solidFill>
                          <a:latin typeface="Times New Roman" panose="02020603050405020304" pitchFamily="18" charset="0"/>
                          <a:cs typeface="Times New Roman" panose="02020603050405020304" pitchFamily="18" charset="0"/>
                        </a:rPr>
                        <a:t>Bi-level Positive airway pressure </a:t>
                      </a:r>
                      <a:endParaRPr lang="en-IN" sz="1400" b="1"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77247931"/>
                  </a:ext>
                </a:extLst>
              </a:tr>
              <a:tr h="313978">
                <a:tc>
                  <a:txBody>
                    <a:bodyPr/>
                    <a:lstStyle/>
                    <a:p>
                      <a:r>
                        <a:rPr lang="en-US" sz="1400" b="1" dirty="0">
                          <a:solidFill>
                            <a:schemeClr val="bg1"/>
                          </a:solidFill>
                          <a:latin typeface="Times New Roman" panose="02020603050405020304" pitchFamily="18" charset="0"/>
                          <a:cs typeface="Times New Roman" panose="02020603050405020304" pitchFamily="18" charset="0"/>
                        </a:rPr>
                        <a:t>9.</a:t>
                      </a:r>
                      <a:endParaRPr lang="en-IN" sz="1400" b="1" dirty="0">
                        <a:solidFill>
                          <a:schemeClr val="bg1"/>
                        </a:solidFill>
                        <a:latin typeface="Times New Roman" panose="02020603050405020304" pitchFamily="18" charset="0"/>
                        <a:cs typeface="Times New Roman" panose="02020603050405020304" pitchFamily="18" charset="0"/>
                      </a:endParaRPr>
                    </a:p>
                  </a:txBody>
                  <a:tcPr/>
                </a:tc>
                <a:tc>
                  <a:txBody>
                    <a:bodyPr/>
                    <a:lstStyle/>
                    <a:p>
                      <a:r>
                        <a:rPr lang="en-US" sz="1400" b="1" dirty="0">
                          <a:solidFill>
                            <a:schemeClr val="bg1"/>
                          </a:solidFill>
                          <a:latin typeface="Times New Roman" panose="02020603050405020304" pitchFamily="18" charset="0"/>
                          <a:cs typeface="Times New Roman" panose="02020603050405020304" pitchFamily="18" charset="0"/>
                        </a:rPr>
                        <a:t>Invasive Ventilation </a:t>
                      </a:r>
                      <a:endParaRPr lang="en-IN" sz="1400" b="1"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54582564"/>
                  </a:ext>
                </a:extLst>
              </a:tr>
              <a:tr h="973332">
                <a:tc>
                  <a:txBody>
                    <a:bodyPr/>
                    <a:lstStyle/>
                    <a:p>
                      <a:r>
                        <a:rPr lang="en-US" sz="1400" b="1" dirty="0">
                          <a:solidFill>
                            <a:schemeClr val="bg1"/>
                          </a:solidFill>
                          <a:latin typeface="Times New Roman" panose="02020603050405020304" pitchFamily="18" charset="0"/>
                          <a:cs typeface="Times New Roman" panose="02020603050405020304" pitchFamily="18" charset="0"/>
                        </a:rPr>
                        <a:t>10.</a:t>
                      </a:r>
                      <a:endParaRPr lang="en-IN" sz="1400" b="1" dirty="0">
                        <a:solidFill>
                          <a:schemeClr val="bg1"/>
                        </a:solidFill>
                        <a:latin typeface="Times New Roman" panose="02020603050405020304" pitchFamily="18" charset="0"/>
                        <a:cs typeface="Times New Roman" panose="02020603050405020304" pitchFamily="18" charset="0"/>
                      </a:endParaRPr>
                    </a:p>
                  </a:txBody>
                  <a:tcPr/>
                </a:tc>
                <a:tc>
                  <a:txBody>
                    <a:bodyPr/>
                    <a:lstStyle/>
                    <a:p>
                      <a:r>
                        <a:rPr lang="en-US" sz="1400" b="1" dirty="0">
                          <a:solidFill>
                            <a:schemeClr val="bg1"/>
                          </a:solidFill>
                          <a:latin typeface="Times New Roman" panose="02020603050405020304" pitchFamily="18" charset="0"/>
                          <a:cs typeface="Times New Roman" panose="02020603050405020304" pitchFamily="18" charset="0"/>
                        </a:rPr>
                        <a:t>Primary Ventilator modes </a:t>
                      </a:r>
                    </a:p>
                    <a:p>
                      <a:pPr marL="342900" indent="-342900">
                        <a:buAutoNum type="arabicPeriod"/>
                      </a:pPr>
                      <a:r>
                        <a:rPr lang="en-US" sz="1400" b="1" dirty="0">
                          <a:solidFill>
                            <a:schemeClr val="bg1"/>
                          </a:solidFill>
                          <a:latin typeface="Times New Roman" panose="02020603050405020304" pitchFamily="18" charset="0"/>
                          <a:cs typeface="Times New Roman" panose="02020603050405020304" pitchFamily="18" charset="0"/>
                        </a:rPr>
                        <a:t>Assist/ Control (A/C) mode</a:t>
                      </a:r>
                    </a:p>
                    <a:p>
                      <a:pPr marL="342900" indent="-342900">
                        <a:buAutoNum type="arabicPeriod"/>
                      </a:pPr>
                      <a:r>
                        <a:rPr lang="en-US" sz="1400" b="1" dirty="0">
                          <a:solidFill>
                            <a:schemeClr val="bg1"/>
                          </a:solidFill>
                          <a:latin typeface="Times New Roman" panose="02020603050405020304" pitchFamily="18" charset="0"/>
                          <a:cs typeface="Times New Roman" panose="02020603050405020304" pitchFamily="18" charset="0"/>
                        </a:rPr>
                        <a:t>Synchronous Intermittent Mandatory Ventilation (SIMV)</a:t>
                      </a:r>
                    </a:p>
                  </a:txBody>
                  <a:tcPr/>
                </a:tc>
                <a:extLst>
                  <a:ext uri="{0D108BD9-81ED-4DB2-BD59-A6C34878D82A}">
                    <a16:rowId xmlns:a16="http://schemas.microsoft.com/office/drawing/2014/main" val="4166765234"/>
                  </a:ext>
                </a:extLst>
              </a:tr>
              <a:tr h="1193116">
                <a:tc>
                  <a:txBody>
                    <a:bodyPr/>
                    <a:lstStyle/>
                    <a:p>
                      <a:r>
                        <a:rPr lang="en-US" sz="1400" b="1" dirty="0">
                          <a:solidFill>
                            <a:schemeClr val="bg1"/>
                          </a:solidFill>
                          <a:latin typeface="Times New Roman" panose="02020603050405020304" pitchFamily="18" charset="0"/>
                          <a:cs typeface="Times New Roman" panose="02020603050405020304" pitchFamily="18" charset="0"/>
                        </a:rPr>
                        <a:t>11.</a:t>
                      </a:r>
                      <a:endParaRPr lang="en-IN" sz="1400" b="1" dirty="0">
                        <a:solidFill>
                          <a:schemeClr val="bg1"/>
                        </a:solidFill>
                        <a:latin typeface="Times New Roman" panose="02020603050405020304" pitchFamily="18" charset="0"/>
                        <a:cs typeface="Times New Roman" panose="02020603050405020304" pitchFamily="18" charset="0"/>
                      </a:endParaRPr>
                    </a:p>
                  </a:txBody>
                  <a:tcPr/>
                </a:tc>
                <a:tc>
                  <a:txBody>
                    <a:bodyPr/>
                    <a:lstStyle/>
                    <a:p>
                      <a:r>
                        <a:rPr lang="en-US" sz="1400" b="1" dirty="0">
                          <a:solidFill>
                            <a:schemeClr val="bg1"/>
                          </a:solidFill>
                          <a:latin typeface="Times New Roman" panose="02020603050405020304" pitchFamily="18" charset="0"/>
                          <a:cs typeface="Times New Roman" panose="02020603050405020304" pitchFamily="18" charset="0"/>
                        </a:rPr>
                        <a:t>Secondary Ventilator modes </a:t>
                      </a:r>
                    </a:p>
                    <a:p>
                      <a:pPr marL="342900" indent="-342900">
                        <a:buAutoNum type="arabicPeriod"/>
                      </a:pPr>
                      <a:r>
                        <a:rPr lang="en-US" sz="1400" b="1" dirty="0">
                          <a:solidFill>
                            <a:schemeClr val="bg1"/>
                          </a:solidFill>
                          <a:latin typeface="Times New Roman" panose="02020603050405020304" pitchFamily="18" charset="0"/>
                          <a:cs typeface="Times New Roman" panose="02020603050405020304" pitchFamily="18" charset="0"/>
                        </a:rPr>
                        <a:t>Airway pressure release ventilation(APRV)</a:t>
                      </a:r>
                    </a:p>
                    <a:p>
                      <a:pPr marL="342900" indent="-342900">
                        <a:buAutoNum type="arabicPeriod"/>
                      </a:pPr>
                      <a:r>
                        <a:rPr lang="en-US" sz="1400" b="1" dirty="0">
                          <a:solidFill>
                            <a:schemeClr val="bg1"/>
                          </a:solidFill>
                          <a:latin typeface="Times New Roman" panose="02020603050405020304" pitchFamily="18" charset="0"/>
                          <a:cs typeface="Times New Roman" panose="02020603050405020304" pitchFamily="18" charset="0"/>
                        </a:rPr>
                        <a:t>Pressure regulated volume control (PRVC)</a:t>
                      </a:r>
                      <a:endParaRPr lang="en-IN" sz="1400" b="1"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18975593"/>
                  </a:ext>
                </a:extLst>
              </a:tr>
            </a:tbl>
          </a:graphicData>
        </a:graphic>
      </p:graphicFrame>
    </p:spTree>
    <p:extLst>
      <p:ext uri="{BB962C8B-B14F-4D97-AF65-F5344CB8AC3E}">
        <p14:creationId xmlns:p14="http://schemas.microsoft.com/office/powerpoint/2010/main" val="9636671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1797"/>
            <a:ext cx="8686800" cy="4955203"/>
          </a:xfrm>
          <a:prstGeom prst="rect">
            <a:avLst/>
          </a:prstGeom>
          <a:noFill/>
        </p:spPr>
        <p:txBody>
          <a:bodyPr wrap="square" rtlCol="0">
            <a:spAutoFit/>
          </a:bodyPr>
          <a:lstStyle/>
          <a:p>
            <a:endParaRPr lang="en-US" sz="2000" dirty="0">
              <a:solidFill>
                <a:schemeClr val="bg1"/>
              </a:solidFill>
              <a:latin typeface="Times New Roman" pitchFamily="18" charset="0"/>
              <a:cs typeface="Times New Roman" pitchFamily="18" charset="0"/>
            </a:endParaRPr>
          </a:p>
          <a:p>
            <a:pPr marL="342900" indent="-342900">
              <a:buFont typeface="Wingdings" pitchFamily="2" charset="2"/>
              <a:buChar char="Ø"/>
            </a:pPr>
            <a:r>
              <a:rPr lang="en-US" sz="2000" dirty="0">
                <a:solidFill>
                  <a:schemeClr val="bg1"/>
                </a:solidFill>
                <a:latin typeface="Times New Roman" pitchFamily="18" charset="0"/>
                <a:cs typeface="Times New Roman" pitchFamily="18" charset="0"/>
              </a:rPr>
              <a:t>Use of non-invasive ventilation is controversial.  </a:t>
            </a:r>
          </a:p>
          <a:p>
            <a:pPr marL="342900" indent="-342900">
              <a:buFont typeface="Wingdings" pitchFamily="2" charset="2"/>
              <a:buChar char="Ø"/>
            </a:pPr>
            <a:r>
              <a:rPr lang="en-US" sz="2000" dirty="0">
                <a:solidFill>
                  <a:schemeClr val="bg1"/>
                </a:solidFill>
                <a:latin typeface="Times New Roman" pitchFamily="18" charset="0"/>
                <a:cs typeface="Times New Roman" pitchFamily="18" charset="0"/>
              </a:rPr>
              <a:t>Because the atelectasis is the main cause of hypoxemia in these patients, CPAP is preferred over </a:t>
            </a:r>
            <a:r>
              <a:rPr lang="en-US" sz="2000" dirty="0" err="1">
                <a:solidFill>
                  <a:schemeClr val="bg1"/>
                </a:solidFill>
                <a:latin typeface="Times New Roman" pitchFamily="18" charset="0"/>
                <a:cs typeface="Times New Roman" pitchFamily="18" charset="0"/>
              </a:rPr>
              <a:t>BiPAP</a:t>
            </a:r>
            <a:r>
              <a:rPr lang="en-US" sz="2000" dirty="0">
                <a:solidFill>
                  <a:schemeClr val="bg1"/>
                </a:solidFill>
                <a:latin typeface="Times New Roman" pitchFamily="18" charset="0"/>
                <a:cs typeface="Times New Roman" pitchFamily="18" charset="0"/>
              </a:rPr>
              <a:t>. </a:t>
            </a:r>
          </a:p>
          <a:p>
            <a:pPr marL="342900" indent="-342900">
              <a:buFont typeface="Wingdings" pitchFamily="2" charset="2"/>
              <a:buChar char="Ø"/>
            </a:pPr>
            <a:r>
              <a:rPr lang="en-US" sz="2000" dirty="0">
                <a:solidFill>
                  <a:schemeClr val="bg1"/>
                </a:solidFill>
                <a:latin typeface="Times New Roman" pitchFamily="18" charset="0"/>
                <a:cs typeface="Times New Roman" pitchFamily="18" charset="0"/>
              </a:rPr>
              <a:t>Initial settings for high level of CPAP 13-15 cmH2O. </a:t>
            </a:r>
          </a:p>
          <a:p>
            <a:pPr marL="342900" indent="-342900">
              <a:buFont typeface="Wingdings" pitchFamily="2" charset="2"/>
              <a:buChar char="Ø"/>
            </a:pPr>
            <a:r>
              <a:rPr lang="en-US" sz="2000" dirty="0">
                <a:solidFill>
                  <a:schemeClr val="bg1"/>
                </a:solidFill>
                <a:latin typeface="Times New Roman" pitchFamily="18" charset="0"/>
                <a:cs typeface="Times New Roman" pitchFamily="18" charset="0"/>
              </a:rPr>
              <a:t>Titrate FiO2 against oxygen saturation.  Falling FiO2 indicate successful therapy. </a:t>
            </a:r>
          </a:p>
          <a:p>
            <a:endParaRPr lang="en-US" sz="2000" dirty="0">
              <a:solidFill>
                <a:schemeClr val="bg1"/>
              </a:solidFill>
              <a:latin typeface="Times New Roman" pitchFamily="18" charset="0"/>
              <a:cs typeface="Times New Roman" pitchFamily="18" charset="0"/>
            </a:endParaRPr>
          </a:p>
          <a:p>
            <a:endParaRPr lang="en-US" sz="2000" b="1" dirty="0">
              <a:solidFill>
                <a:schemeClr val="bg1"/>
              </a:solidFill>
              <a:latin typeface="Times New Roman" pitchFamily="18" charset="0"/>
              <a:cs typeface="Times New Roman" pitchFamily="18" charset="0"/>
            </a:endParaRPr>
          </a:p>
          <a:p>
            <a:r>
              <a:rPr lang="en-US" sz="2000" b="1" dirty="0">
                <a:solidFill>
                  <a:schemeClr val="bg1"/>
                </a:solidFill>
                <a:latin typeface="Times New Roman" pitchFamily="18" charset="0"/>
                <a:cs typeface="Times New Roman" pitchFamily="18" charset="0"/>
              </a:rPr>
              <a:t>Predictors of failure </a:t>
            </a:r>
            <a:r>
              <a:rPr lang="en-US" sz="2000" dirty="0">
                <a:solidFill>
                  <a:schemeClr val="bg1"/>
                </a:solidFill>
                <a:latin typeface="Times New Roman" pitchFamily="18" charset="0"/>
                <a:cs typeface="Times New Roman" pitchFamily="18" charset="0"/>
              </a:rPr>
              <a:t>(the patient should be evaluated within 30-60min after starting NIV) </a:t>
            </a:r>
          </a:p>
          <a:p>
            <a:pPr marL="342900" indent="-342900">
              <a:buFont typeface="Wingdings" pitchFamily="2" charset="2"/>
              <a:buChar char="§"/>
            </a:pPr>
            <a:r>
              <a:rPr lang="en-US" sz="2000" dirty="0">
                <a:solidFill>
                  <a:schemeClr val="bg1"/>
                </a:solidFill>
                <a:latin typeface="Times New Roman" pitchFamily="18" charset="0"/>
                <a:cs typeface="Times New Roman" pitchFamily="18" charset="0"/>
              </a:rPr>
              <a:t>High Tidal volume exceeding 9.5 ml/kg predicts excess work of breathing</a:t>
            </a:r>
          </a:p>
          <a:p>
            <a:pPr marL="342900" indent="-342900">
              <a:buFont typeface="Wingdings" pitchFamily="2" charset="2"/>
              <a:buChar char="§"/>
            </a:pPr>
            <a:r>
              <a:rPr lang="en-US" sz="2000" dirty="0">
                <a:solidFill>
                  <a:schemeClr val="bg1"/>
                </a:solidFill>
                <a:latin typeface="Times New Roman" pitchFamily="18" charset="0"/>
                <a:cs typeface="Times New Roman" pitchFamily="18" charset="0"/>
              </a:rPr>
              <a:t>Progressive worsening of blood gases. </a:t>
            </a:r>
          </a:p>
          <a:p>
            <a:pPr marL="342900" indent="-342900">
              <a:buFont typeface="Wingdings" pitchFamily="2" charset="2"/>
              <a:buChar char="§"/>
            </a:pPr>
            <a:r>
              <a:rPr lang="en-US" sz="2000" dirty="0">
                <a:solidFill>
                  <a:schemeClr val="bg1"/>
                </a:solidFill>
                <a:latin typeface="Times New Roman" pitchFamily="18" charset="0"/>
                <a:cs typeface="Times New Roman" pitchFamily="18" charset="0"/>
              </a:rPr>
              <a:t>Increase work of breathing.</a:t>
            </a:r>
          </a:p>
          <a:p>
            <a:endParaRPr lang="en-US" sz="2000" dirty="0">
              <a:solidFill>
                <a:schemeClr val="bg1"/>
              </a:solidFill>
            </a:endParaRPr>
          </a:p>
          <a:p>
            <a:endParaRPr lang="en-US" dirty="0">
              <a:solidFill>
                <a:schemeClr val="bg1"/>
              </a:solidFill>
            </a:endParaRPr>
          </a:p>
        </p:txBody>
      </p:sp>
      <p:sp>
        <p:nvSpPr>
          <p:cNvPr id="3" name="TextBox 2">
            <a:extLst>
              <a:ext uri="{FF2B5EF4-FFF2-40B4-BE49-F238E27FC236}">
                <a16:creationId xmlns:a16="http://schemas.microsoft.com/office/drawing/2014/main" id="{AA15BBDE-5084-4C4E-A031-CCBBC47E9D5E}"/>
              </a:ext>
            </a:extLst>
          </p:cNvPr>
          <p:cNvSpPr txBox="1"/>
          <p:nvPr/>
        </p:nvSpPr>
        <p:spPr>
          <a:xfrm>
            <a:off x="914400" y="609600"/>
            <a:ext cx="6858000"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4000" b="1" dirty="0">
                <a:solidFill>
                  <a:schemeClr val="bg1"/>
                </a:solidFill>
                <a:latin typeface="Times New Roman" pitchFamily="18" charset="0"/>
                <a:cs typeface="Times New Roman" pitchFamily="18" charset="0"/>
              </a:rPr>
              <a:t>Non-Invasive Ventilation </a:t>
            </a:r>
          </a:p>
        </p:txBody>
      </p:sp>
    </p:spTree>
    <p:extLst>
      <p:ext uri="{BB962C8B-B14F-4D97-AF65-F5344CB8AC3E}">
        <p14:creationId xmlns:p14="http://schemas.microsoft.com/office/powerpoint/2010/main" val="1581238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327" y="1351776"/>
            <a:ext cx="8686800" cy="5201424"/>
          </a:xfrm>
          <a:prstGeom prst="rect">
            <a:avLst/>
          </a:prstGeom>
          <a:noFill/>
        </p:spPr>
        <p:txBody>
          <a:bodyPr wrap="square" rtlCol="0">
            <a:spAutoFit/>
          </a:bodyPr>
          <a:lstStyle/>
          <a:p>
            <a:endParaRPr lang="en-US" sz="2000" dirty="0">
              <a:solidFill>
                <a:schemeClr val="bg1"/>
              </a:solidFill>
              <a:latin typeface="Times New Roman" pitchFamily="18" charset="0"/>
              <a:cs typeface="Times New Roman" pitchFamily="18" charset="0"/>
            </a:endParaRPr>
          </a:p>
          <a:p>
            <a:pPr marL="342900" indent="-342900">
              <a:buFont typeface="Wingdings" pitchFamily="2" charset="2"/>
              <a:buChar char="Ø"/>
            </a:pPr>
            <a:r>
              <a:rPr lang="en-US" sz="2400" dirty="0">
                <a:solidFill>
                  <a:schemeClr val="bg1"/>
                </a:solidFill>
                <a:latin typeface="Times New Roman" pitchFamily="18" charset="0"/>
                <a:cs typeface="Times New Roman" pitchFamily="18" charset="0"/>
              </a:rPr>
              <a:t>NIV is continuous positive airway pressure (CPAP) or bi-level positive airway pressure delivered via a tight- fitting mask. </a:t>
            </a:r>
          </a:p>
          <a:p>
            <a:pPr marL="342900" indent="-342900">
              <a:buFont typeface="Wingdings" pitchFamily="2" charset="2"/>
              <a:buChar char="Ø"/>
            </a:pPr>
            <a:r>
              <a:rPr lang="en-US" sz="2400" dirty="0">
                <a:solidFill>
                  <a:schemeClr val="bg1"/>
                </a:solidFill>
                <a:latin typeface="Times New Roman" pitchFamily="18" charset="0"/>
                <a:cs typeface="Times New Roman" pitchFamily="18" charset="0"/>
              </a:rPr>
              <a:t>Not generally recommended for treatment of patients with ARDS</a:t>
            </a:r>
          </a:p>
          <a:p>
            <a:pPr marL="342900" indent="-342900">
              <a:buFont typeface="Wingdings" pitchFamily="2" charset="2"/>
              <a:buChar char="Ø"/>
            </a:pPr>
            <a:r>
              <a:rPr lang="en-US" sz="2400" dirty="0">
                <a:solidFill>
                  <a:schemeClr val="bg1"/>
                </a:solidFill>
                <a:latin typeface="Times New Roman" pitchFamily="18" charset="0"/>
                <a:cs typeface="Times New Roman" pitchFamily="18" charset="0"/>
              </a:rPr>
              <a:t>May preclude achieving low tidal volumes and adequate PEEP level.</a:t>
            </a:r>
          </a:p>
          <a:p>
            <a:pPr marL="342900" indent="-342900">
              <a:buFont typeface="Wingdings" pitchFamily="2" charset="2"/>
              <a:buChar char="Ø"/>
            </a:pPr>
            <a:endParaRPr lang="en-US" sz="2400" dirty="0">
              <a:solidFill>
                <a:schemeClr val="bg1"/>
              </a:solidFill>
              <a:latin typeface="Times New Roman" pitchFamily="18" charset="0"/>
              <a:cs typeface="Times New Roman" pitchFamily="18" charset="0"/>
            </a:endParaRPr>
          </a:p>
          <a:p>
            <a:r>
              <a:rPr lang="en-US" sz="2400" dirty="0">
                <a:solidFill>
                  <a:schemeClr val="bg1"/>
                </a:solidFill>
                <a:latin typeface="Times New Roman" pitchFamily="18" charset="0"/>
                <a:cs typeface="Times New Roman" pitchFamily="18" charset="0"/>
              </a:rPr>
              <a:t>complications: </a:t>
            </a:r>
          </a:p>
          <a:p>
            <a:pPr marL="342900" indent="-342900">
              <a:buFont typeface="Wingdings" pitchFamily="2" charset="2"/>
              <a:buChar char="§"/>
            </a:pPr>
            <a:r>
              <a:rPr lang="en-US" sz="2400" dirty="0">
                <a:solidFill>
                  <a:schemeClr val="bg1"/>
                </a:solidFill>
                <a:latin typeface="Times New Roman" pitchFamily="18" charset="0"/>
                <a:cs typeface="Times New Roman" pitchFamily="18" charset="0"/>
              </a:rPr>
              <a:t>facial skin breakdown, </a:t>
            </a:r>
          </a:p>
          <a:p>
            <a:pPr marL="342900" indent="-342900">
              <a:buFont typeface="Wingdings" pitchFamily="2" charset="2"/>
              <a:buChar char="§"/>
            </a:pPr>
            <a:r>
              <a:rPr lang="en-US" sz="2400" dirty="0">
                <a:solidFill>
                  <a:schemeClr val="bg1"/>
                </a:solidFill>
                <a:latin typeface="Times New Roman" pitchFamily="18" charset="0"/>
                <a:cs typeface="Times New Roman" pitchFamily="18" charset="0"/>
              </a:rPr>
              <a:t>poor nutrition,</a:t>
            </a:r>
          </a:p>
          <a:p>
            <a:pPr marL="342900" indent="-342900">
              <a:buFont typeface="Wingdings" pitchFamily="2" charset="2"/>
              <a:buChar char="§"/>
            </a:pPr>
            <a:r>
              <a:rPr lang="en-US" sz="2400" dirty="0">
                <a:solidFill>
                  <a:schemeClr val="bg1"/>
                </a:solidFill>
                <a:latin typeface="Times New Roman" pitchFamily="18" charset="0"/>
                <a:cs typeface="Times New Roman" pitchFamily="18" charset="0"/>
              </a:rPr>
              <a:t>failure to rest respiratory muscles. If used, apply airborne precautions.</a:t>
            </a:r>
          </a:p>
          <a:p>
            <a:r>
              <a:rPr lang="en-US" sz="2400" dirty="0">
                <a:solidFill>
                  <a:schemeClr val="bg1"/>
                </a:solidFill>
                <a:latin typeface="Times New Roman" pitchFamily="18" charset="0"/>
                <a:cs typeface="Times New Roman" pitchFamily="18" charset="0"/>
              </a:rPr>
              <a:t>It can be difficult to achieve a tight-fit with face masks in children and infants. </a:t>
            </a:r>
          </a:p>
        </p:txBody>
      </p:sp>
      <p:sp>
        <p:nvSpPr>
          <p:cNvPr id="3" name="TextBox 2">
            <a:extLst>
              <a:ext uri="{FF2B5EF4-FFF2-40B4-BE49-F238E27FC236}">
                <a16:creationId xmlns:a16="http://schemas.microsoft.com/office/drawing/2014/main" id="{9B4204D7-7B8D-4EF2-AF85-0F5D887177DE}"/>
              </a:ext>
            </a:extLst>
          </p:cNvPr>
          <p:cNvSpPr txBox="1"/>
          <p:nvPr/>
        </p:nvSpPr>
        <p:spPr>
          <a:xfrm>
            <a:off x="609600" y="381000"/>
            <a:ext cx="7924800"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4800" b="1" dirty="0">
                <a:solidFill>
                  <a:schemeClr val="bg1"/>
                </a:solidFill>
                <a:latin typeface="Times New Roman" pitchFamily="18" charset="0"/>
                <a:cs typeface="Times New Roman" pitchFamily="18" charset="0"/>
              </a:rPr>
              <a:t>Non-Invasive Ventilation </a:t>
            </a:r>
          </a:p>
        </p:txBody>
      </p:sp>
    </p:spTree>
    <p:extLst>
      <p:ext uri="{BB962C8B-B14F-4D97-AF65-F5344CB8AC3E}">
        <p14:creationId xmlns:p14="http://schemas.microsoft.com/office/powerpoint/2010/main" val="2117342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2057400"/>
            <a:ext cx="8763000" cy="4343400"/>
          </a:xfrm>
        </p:spPr>
        <p:txBody>
          <a:bodyPr>
            <a:normAutofit/>
          </a:bodyPr>
          <a:lstStyle/>
          <a:p>
            <a:pPr algn="l"/>
            <a:r>
              <a:rPr lang="en-US" dirty="0">
                <a:solidFill>
                  <a:schemeClr val="bg1"/>
                </a:solidFill>
                <a:latin typeface="Times New Roman" pitchFamily="18" charset="0"/>
                <a:cs typeface="Times New Roman" pitchFamily="18" charset="0"/>
              </a:rPr>
              <a:t>Some experts use NIV in carefully selected patients with mild ARDS</a:t>
            </a:r>
          </a:p>
          <a:p>
            <a:pPr algn="l"/>
            <a:endParaRPr lang="en-US" dirty="0">
              <a:solidFill>
                <a:schemeClr val="bg1"/>
              </a:solidFill>
              <a:latin typeface="Times New Roman" pitchFamily="18" charset="0"/>
              <a:cs typeface="Times New Roman" pitchFamily="18" charset="0"/>
            </a:endParaRPr>
          </a:p>
          <a:p>
            <a:pPr marL="457200" indent="-457200" algn="l">
              <a:buFont typeface="Wingdings" pitchFamily="2" charset="2"/>
              <a:buChar char="Ø"/>
            </a:pPr>
            <a:r>
              <a:rPr lang="en-US" dirty="0">
                <a:solidFill>
                  <a:schemeClr val="bg1"/>
                </a:solidFill>
                <a:latin typeface="Times New Roman" pitchFamily="18" charset="0"/>
                <a:cs typeface="Times New Roman" pitchFamily="18" charset="0"/>
              </a:rPr>
              <a:t>stable </a:t>
            </a:r>
            <a:r>
              <a:rPr lang="en-US" dirty="0" err="1">
                <a:solidFill>
                  <a:schemeClr val="bg1"/>
                </a:solidFill>
                <a:latin typeface="Times New Roman" pitchFamily="18" charset="0"/>
                <a:cs typeface="Times New Roman" pitchFamily="18" charset="0"/>
              </a:rPr>
              <a:t>haemodynamics</a:t>
            </a:r>
            <a:r>
              <a:rPr lang="en-US" dirty="0">
                <a:solidFill>
                  <a:schemeClr val="bg1"/>
                </a:solidFill>
                <a:latin typeface="Times New Roman" pitchFamily="18" charset="0"/>
                <a:cs typeface="Times New Roman" pitchFamily="18" charset="0"/>
              </a:rPr>
              <a:t>, few secretions,</a:t>
            </a:r>
          </a:p>
          <a:p>
            <a:pPr marL="457200" indent="-457200" algn="l">
              <a:buFont typeface="Wingdings" pitchFamily="2" charset="2"/>
              <a:buChar char="Ø"/>
            </a:pPr>
            <a:r>
              <a:rPr lang="en-US" dirty="0">
                <a:solidFill>
                  <a:schemeClr val="bg1"/>
                </a:solidFill>
                <a:latin typeface="Times New Roman" pitchFamily="18" charset="0"/>
                <a:cs typeface="Times New Roman" pitchFamily="18" charset="0"/>
              </a:rPr>
              <a:t> without urgent need for intubation. </a:t>
            </a:r>
          </a:p>
          <a:p>
            <a:pPr marL="457200" indent="-457200" algn="l">
              <a:buClrTx/>
              <a:buFont typeface="Wingdings" panose="05000000000000000000" pitchFamily="2" charset="2"/>
              <a:buChar char="Ø"/>
            </a:pPr>
            <a:r>
              <a:rPr lang="en-US" dirty="0">
                <a:solidFill>
                  <a:schemeClr val="bg1"/>
                </a:solidFill>
                <a:latin typeface="Times New Roman" pitchFamily="18" charset="0"/>
                <a:cs typeface="Times New Roman" pitchFamily="18" charset="0"/>
              </a:rPr>
              <a:t>Can be used as a temporizing measure until IMV is initiated. </a:t>
            </a:r>
          </a:p>
          <a:p>
            <a:pPr marL="342900" indent="-342900" algn="l">
              <a:buClrTx/>
              <a:buFont typeface="Wingdings" panose="05000000000000000000" pitchFamily="2" charset="2"/>
              <a:buChar char="Ø"/>
            </a:pPr>
            <a:endParaRPr lang="en-US" dirty="0">
              <a:solidFill>
                <a:schemeClr val="bg1"/>
              </a:solidFill>
              <a:latin typeface="Times New Roman" pitchFamily="18" charset="0"/>
              <a:cs typeface="Times New Roman" pitchFamily="18" charset="0"/>
            </a:endParaRPr>
          </a:p>
          <a:p>
            <a:pPr algn="l"/>
            <a:endParaRPr lang="en-US" dirty="0">
              <a:solidFill>
                <a:schemeClr val="bg1"/>
              </a:solidFill>
              <a:latin typeface="Times New Roman" pitchFamily="18" charset="0"/>
              <a:cs typeface="Times New Roman" pitchFamily="18" charset="0"/>
            </a:endParaRPr>
          </a:p>
          <a:p>
            <a:pPr marL="457200" indent="-457200" algn="l">
              <a:buClrTx/>
              <a:buFont typeface="Wingdings" pitchFamily="2" charset="2"/>
              <a:buChar char="v"/>
            </a:pPr>
            <a:r>
              <a:rPr lang="en-US" dirty="0">
                <a:solidFill>
                  <a:schemeClr val="bg1"/>
                </a:solidFill>
                <a:latin typeface="Times New Roman" pitchFamily="18" charset="0"/>
                <a:cs typeface="Times New Roman" pitchFamily="18" charset="0"/>
              </a:rPr>
              <a:t>If NIV tried and unsuccessful, do not delay intubation:  i.e. inability to reverse gas exchange dysfunction within 2–4 hours. </a:t>
            </a:r>
          </a:p>
        </p:txBody>
      </p:sp>
      <p:sp>
        <p:nvSpPr>
          <p:cNvPr id="4" name="TextBox 3"/>
          <p:cNvSpPr txBox="1"/>
          <p:nvPr/>
        </p:nvSpPr>
        <p:spPr>
          <a:xfrm>
            <a:off x="1371600" y="365048"/>
            <a:ext cx="6463341" cy="9848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4000" b="1" dirty="0">
                <a:solidFill>
                  <a:schemeClr val="bg1"/>
                </a:solidFill>
                <a:latin typeface="Times New Roman" pitchFamily="18" charset="0"/>
                <a:cs typeface="Times New Roman" pitchFamily="18" charset="0"/>
              </a:rPr>
              <a:t>Non-Invasive Ventilation </a:t>
            </a:r>
          </a:p>
          <a:p>
            <a:endParaRPr lang="en-US" dirty="0">
              <a:solidFill>
                <a:schemeClr val="bg1"/>
              </a:solidFill>
            </a:endParaRPr>
          </a:p>
        </p:txBody>
      </p:sp>
    </p:spTree>
    <p:extLst>
      <p:ext uri="{BB962C8B-B14F-4D97-AF65-F5344CB8AC3E}">
        <p14:creationId xmlns:p14="http://schemas.microsoft.com/office/powerpoint/2010/main" val="1831572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457200"/>
            <a:ext cx="8686800" cy="6370975"/>
          </a:xfrm>
          <a:prstGeom prst="rect">
            <a:avLst/>
          </a:prstGeom>
          <a:noFill/>
        </p:spPr>
        <p:txBody>
          <a:bodyPr wrap="square" rtlCol="0">
            <a:spAutoFit/>
          </a:bodyPr>
          <a:lstStyle/>
          <a:p>
            <a:r>
              <a:rPr lang="en-US" sz="2400" b="1" dirty="0">
                <a:solidFill>
                  <a:schemeClr val="bg1"/>
                </a:solidFill>
                <a:latin typeface="Times New Roman" pitchFamily="18" charset="0"/>
                <a:cs typeface="Times New Roman" pitchFamily="18" charset="0"/>
              </a:rPr>
              <a:t>Escalation to invasive ventilation  (GAP)</a:t>
            </a:r>
          </a:p>
          <a:p>
            <a:r>
              <a:rPr lang="en-US" sz="2400" b="1" dirty="0">
                <a:solidFill>
                  <a:schemeClr val="bg1"/>
                </a:solidFill>
                <a:latin typeface="Times New Roman" pitchFamily="18" charset="0"/>
                <a:cs typeface="Times New Roman" pitchFamily="18" charset="0"/>
              </a:rPr>
              <a:t>G: Gas exchange abnormality: </a:t>
            </a:r>
          </a:p>
          <a:p>
            <a:pPr marL="342900" indent="-342900">
              <a:buFont typeface="Arial" panose="020B0604020202020204" pitchFamily="34" charset="0"/>
              <a:buChar char="•"/>
            </a:pPr>
            <a:r>
              <a:rPr lang="en-US" sz="2400" b="1" dirty="0">
                <a:solidFill>
                  <a:schemeClr val="bg1"/>
                </a:solidFill>
                <a:latin typeface="Times New Roman" pitchFamily="18" charset="0"/>
                <a:cs typeface="Times New Roman" pitchFamily="18" charset="0"/>
              </a:rPr>
              <a:t>COVID-19 respiratory failure is usually hypoxemic, not </a:t>
            </a:r>
            <a:r>
              <a:rPr lang="en-US" sz="2400" b="1" dirty="0" err="1">
                <a:solidFill>
                  <a:schemeClr val="bg1"/>
                </a:solidFill>
                <a:latin typeface="Times New Roman" pitchFamily="18" charset="0"/>
                <a:cs typeface="Times New Roman" pitchFamily="18" charset="0"/>
              </a:rPr>
              <a:t>hypercarbic</a:t>
            </a:r>
            <a:r>
              <a:rPr lang="en-US" sz="2400" b="1" dirty="0">
                <a:solidFill>
                  <a:schemeClr val="bg1"/>
                </a:solidFill>
                <a:latin typeface="Times New Roman" pitchFamily="18" charset="0"/>
                <a:cs typeface="Times New Roman" pitchFamily="18" charset="0"/>
              </a:rPr>
              <a:t>.</a:t>
            </a:r>
          </a:p>
          <a:p>
            <a:pPr marL="342900" indent="-342900">
              <a:buFont typeface="Arial" panose="020B0604020202020204" pitchFamily="34" charset="0"/>
              <a:buChar char="•"/>
            </a:pPr>
            <a:r>
              <a:rPr lang="en-US" sz="2400" b="1" dirty="0">
                <a:solidFill>
                  <a:schemeClr val="bg1"/>
                </a:solidFill>
                <a:latin typeface="Times New Roman" pitchFamily="18" charset="0"/>
                <a:cs typeface="Times New Roman" pitchFamily="18" charset="0"/>
              </a:rPr>
              <a:t>Worsening oxygenation: PaO2/FIO2 or SpO2/FiO2 &lt;150. </a:t>
            </a:r>
          </a:p>
          <a:p>
            <a:pPr marL="342900" indent="-342900">
              <a:buFont typeface="Arial" panose="020B0604020202020204" pitchFamily="34" charset="0"/>
              <a:buChar char="•"/>
            </a:pPr>
            <a:r>
              <a:rPr lang="en-US" sz="2400" b="1" dirty="0">
                <a:solidFill>
                  <a:schemeClr val="bg1"/>
                </a:solidFill>
                <a:latin typeface="Times New Roman" pitchFamily="18" charset="0"/>
                <a:cs typeface="Times New Roman" pitchFamily="18" charset="0"/>
              </a:rPr>
              <a:t>NIV with FIO2 &gt;0.6 and can’t maintain SpO2 &gt;90%. </a:t>
            </a:r>
          </a:p>
          <a:p>
            <a:pPr marL="342900" indent="-342900">
              <a:buFont typeface="Arial" panose="020B0604020202020204" pitchFamily="34" charset="0"/>
              <a:buChar char="•"/>
            </a:pPr>
            <a:r>
              <a:rPr lang="en-US" sz="2400" b="1" dirty="0">
                <a:solidFill>
                  <a:schemeClr val="bg1"/>
                </a:solidFill>
                <a:latin typeface="Times New Roman" pitchFamily="18" charset="0"/>
                <a:cs typeface="Times New Roman" pitchFamily="18" charset="0"/>
              </a:rPr>
              <a:t>Oxygenation unresponsive to HFNC therapy. </a:t>
            </a:r>
          </a:p>
          <a:p>
            <a:pPr marL="342900" indent="-342900">
              <a:buFont typeface="Arial" panose="020B0604020202020204" pitchFamily="34" charset="0"/>
              <a:buChar char="•"/>
            </a:pPr>
            <a:r>
              <a:rPr lang="en-US" sz="2400" b="1" dirty="0" err="1">
                <a:solidFill>
                  <a:schemeClr val="bg1"/>
                </a:solidFill>
                <a:latin typeface="Times New Roman" pitchFamily="18" charset="0"/>
                <a:cs typeface="Times New Roman" pitchFamily="18" charset="0"/>
              </a:rPr>
              <a:t>Hypercapnia</a:t>
            </a:r>
            <a:r>
              <a:rPr lang="en-US" sz="2400" b="1" dirty="0">
                <a:solidFill>
                  <a:schemeClr val="bg1"/>
                </a:solidFill>
                <a:latin typeface="Times New Roman" pitchFamily="18" charset="0"/>
                <a:cs typeface="Times New Roman" pitchFamily="18" charset="0"/>
              </a:rPr>
              <a:t> with acidosis, pH &lt;7.3. </a:t>
            </a:r>
          </a:p>
          <a:p>
            <a:pPr marL="342900" indent="-342900">
              <a:buFont typeface="Arial" panose="020B0604020202020204" pitchFamily="34" charset="0"/>
              <a:buChar char="•"/>
            </a:pPr>
            <a:r>
              <a:rPr lang="en-US" sz="2400" b="1" dirty="0">
                <a:solidFill>
                  <a:schemeClr val="bg1"/>
                </a:solidFill>
                <a:latin typeface="Times New Roman" pitchFamily="18" charset="0"/>
                <a:cs typeface="Times New Roman" pitchFamily="18" charset="0"/>
              </a:rPr>
              <a:t> Increased work of breathing suggests deterioration of respiratory function.</a:t>
            </a:r>
          </a:p>
          <a:p>
            <a:endParaRPr lang="en-US" sz="2400" b="1" dirty="0">
              <a:solidFill>
                <a:schemeClr val="bg1"/>
              </a:solidFill>
              <a:latin typeface="Times New Roman" pitchFamily="18" charset="0"/>
              <a:cs typeface="Times New Roman" pitchFamily="18" charset="0"/>
            </a:endParaRPr>
          </a:p>
          <a:p>
            <a:r>
              <a:rPr lang="en-US" sz="2400" b="1" dirty="0">
                <a:solidFill>
                  <a:schemeClr val="bg1"/>
                </a:solidFill>
                <a:latin typeface="Times New Roman" pitchFamily="18" charset="0"/>
                <a:cs typeface="Times New Roman" pitchFamily="18" charset="0"/>
              </a:rPr>
              <a:t>A: Airway protection: </a:t>
            </a:r>
          </a:p>
          <a:p>
            <a:pPr marL="342900" indent="-342900">
              <a:buFont typeface="Arial" panose="020B0604020202020204" pitchFamily="34" charset="0"/>
              <a:buChar char="•"/>
            </a:pPr>
            <a:r>
              <a:rPr lang="en-US" sz="2400" b="1" dirty="0">
                <a:solidFill>
                  <a:schemeClr val="bg1"/>
                </a:solidFill>
                <a:latin typeface="Times New Roman" pitchFamily="18" charset="0"/>
                <a:cs typeface="Times New Roman" pitchFamily="18" charset="0"/>
              </a:rPr>
              <a:t>Altered mental status attributed to respiratory failure. </a:t>
            </a:r>
          </a:p>
          <a:p>
            <a:pPr marL="342900" indent="-342900">
              <a:buFont typeface="Arial" panose="020B0604020202020204" pitchFamily="34" charset="0"/>
              <a:buChar char="•"/>
            </a:pPr>
            <a:r>
              <a:rPr lang="en-US" sz="2400" b="1" dirty="0">
                <a:solidFill>
                  <a:schemeClr val="bg1"/>
                </a:solidFill>
                <a:latin typeface="Times New Roman" pitchFamily="18" charset="0"/>
                <a:cs typeface="Times New Roman" pitchFamily="18" charset="0"/>
              </a:rPr>
              <a:t>Neurological dysfunction. </a:t>
            </a:r>
          </a:p>
          <a:p>
            <a:pPr marL="342900" indent="-342900">
              <a:buFont typeface="Arial" panose="020B0604020202020204" pitchFamily="34" charset="0"/>
              <a:buChar char="•"/>
            </a:pPr>
            <a:r>
              <a:rPr lang="en-US" sz="2400" b="1" dirty="0">
                <a:solidFill>
                  <a:schemeClr val="bg1"/>
                </a:solidFill>
                <a:latin typeface="Times New Roman" pitchFamily="18" charset="0"/>
                <a:cs typeface="Times New Roman" pitchFamily="18" charset="0"/>
              </a:rPr>
              <a:t>    P: Pulmonary toilet: </a:t>
            </a:r>
          </a:p>
          <a:p>
            <a:pPr marL="342900" indent="-342900">
              <a:buFont typeface="Arial" panose="020B0604020202020204" pitchFamily="34" charset="0"/>
              <a:buChar char="•"/>
            </a:pPr>
            <a:r>
              <a:rPr lang="en-US" sz="2400" b="1" dirty="0">
                <a:solidFill>
                  <a:schemeClr val="bg1"/>
                </a:solidFill>
                <a:latin typeface="Times New Roman" pitchFamily="18" charset="0"/>
                <a:cs typeface="Times New Roman" pitchFamily="18" charset="0"/>
              </a:rPr>
              <a:t>Increased airway secretions.</a:t>
            </a:r>
          </a:p>
          <a:p>
            <a:endParaRPr lang="en-US" sz="24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053280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390" y="1143000"/>
            <a:ext cx="9030810" cy="5334000"/>
          </a:xfrm>
        </p:spPr>
        <p:txBody>
          <a:bodyPr>
            <a:normAutofit fontScale="90000"/>
          </a:bodyPr>
          <a:lstStyle/>
          <a:p>
            <a:pPr algn="l"/>
            <a:br>
              <a:rPr lang="en-US" sz="2400" b="1" cap="none" dirty="0">
                <a:solidFill>
                  <a:schemeClr val="bg1"/>
                </a:solidFill>
                <a:latin typeface="Times New Roman" pitchFamily="18" charset="0"/>
                <a:cs typeface="Times New Roman" pitchFamily="18" charset="0"/>
              </a:rPr>
            </a:br>
            <a:r>
              <a:rPr lang="en-US" sz="2400" b="1" cap="none" dirty="0">
                <a:solidFill>
                  <a:schemeClr val="bg1"/>
                </a:solidFill>
                <a:latin typeface="Times New Roman" pitchFamily="18" charset="0"/>
                <a:cs typeface="Times New Roman" pitchFamily="18" charset="0"/>
              </a:rPr>
              <a:t>1).Worsening Hypercarbia. </a:t>
            </a:r>
            <a:br>
              <a:rPr lang="en-US" sz="2400" b="1" cap="none" dirty="0">
                <a:solidFill>
                  <a:schemeClr val="bg1"/>
                </a:solidFill>
                <a:latin typeface="Times New Roman" pitchFamily="18" charset="0"/>
                <a:cs typeface="Times New Roman" pitchFamily="18" charset="0"/>
              </a:rPr>
            </a:br>
            <a:r>
              <a:rPr lang="en-US" sz="2400" b="1" cap="none" dirty="0">
                <a:solidFill>
                  <a:schemeClr val="bg1"/>
                </a:solidFill>
                <a:latin typeface="Times New Roman" pitchFamily="18" charset="0"/>
                <a:cs typeface="Times New Roman" pitchFamily="18" charset="0"/>
              </a:rPr>
              <a:t>2).Acidemia. </a:t>
            </a:r>
            <a:br>
              <a:rPr lang="en-US" sz="2400" b="1" cap="none" dirty="0">
                <a:solidFill>
                  <a:schemeClr val="bg1"/>
                </a:solidFill>
                <a:latin typeface="Times New Roman" pitchFamily="18" charset="0"/>
                <a:cs typeface="Times New Roman" pitchFamily="18" charset="0"/>
              </a:rPr>
            </a:br>
            <a:r>
              <a:rPr lang="en-US" sz="2400" b="1" cap="none" dirty="0">
                <a:solidFill>
                  <a:schemeClr val="bg1"/>
                </a:solidFill>
                <a:latin typeface="Times New Roman" pitchFamily="18" charset="0"/>
                <a:cs typeface="Times New Roman" pitchFamily="18" charset="0"/>
              </a:rPr>
              <a:t>3).Altered Mental Status.</a:t>
            </a:r>
            <a:br>
              <a:rPr lang="en-US" sz="2400" b="1" cap="none" dirty="0">
                <a:solidFill>
                  <a:schemeClr val="bg1"/>
                </a:solidFill>
                <a:latin typeface="Times New Roman" pitchFamily="18" charset="0"/>
                <a:cs typeface="Times New Roman" pitchFamily="18" charset="0"/>
              </a:rPr>
            </a:br>
            <a:r>
              <a:rPr lang="en-US" sz="2400" b="1" cap="none" dirty="0">
                <a:solidFill>
                  <a:schemeClr val="bg1"/>
                </a:solidFill>
                <a:latin typeface="Times New Roman" pitchFamily="18" charset="0"/>
                <a:cs typeface="Times New Roman" pitchFamily="18" charset="0"/>
              </a:rPr>
              <a:t>4).Fatigue. </a:t>
            </a:r>
            <a:br>
              <a:rPr lang="en-US" sz="2400" b="1" cap="none" dirty="0">
                <a:solidFill>
                  <a:schemeClr val="bg1"/>
                </a:solidFill>
                <a:latin typeface="Times New Roman" pitchFamily="18" charset="0"/>
                <a:cs typeface="Times New Roman" pitchFamily="18" charset="0"/>
              </a:rPr>
            </a:br>
            <a:r>
              <a:rPr lang="en-US" sz="2400" b="1" cap="none" dirty="0">
                <a:solidFill>
                  <a:schemeClr val="bg1"/>
                </a:solidFill>
                <a:latin typeface="Times New Roman" pitchFamily="18" charset="0"/>
                <a:cs typeface="Times New Roman" pitchFamily="18" charset="0"/>
              </a:rPr>
              <a:t>5).Hemodynamic Instability. </a:t>
            </a:r>
            <a:br>
              <a:rPr lang="en-US" sz="2400" b="1" cap="none" dirty="0">
                <a:solidFill>
                  <a:schemeClr val="bg1"/>
                </a:solidFill>
                <a:latin typeface="Times New Roman" pitchFamily="18" charset="0"/>
                <a:cs typeface="Times New Roman" pitchFamily="18" charset="0"/>
              </a:rPr>
            </a:br>
            <a:br>
              <a:rPr lang="en-US" sz="2400" b="1" cap="none" dirty="0">
                <a:solidFill>
                  <a:schemeClr val="bg1"/>
                </a:solidFill>
                <a:latin typeface="Times New Roman" pitchFamily="18" charset="0"/>
                <a:cs typeface="Times New Roman" pitchFamily="18" charset="0"/>
              </a:rPr>
            </a:br>
            <a:r>
              <a:rPr lang="en-US" sz="2400" b="1" u="sng" cap="none" dirty="0">
                <a:solidFill>
                  <a:schemeClr val="bg1"/>
                </a:solidFill>
                <a:latin typeface="Times New Roman" pitchFamily="18" charset="0"/>
                <a:cs typeface="Times New Roman" pitchFamily="18" charset="0"/>
              </a:rPr>
              <a:t>Indications Of Mechanical Ventilation</a:t>
            </a:r>
            <a:r>
              <a:rPr lang="en-US" sz="2400" b="1" cap="none" dirty="0">
                <a:solidFill>
                  <a:schemeClr val="bg1"/>
                </a:solidFill>
                <a:latin typeface="Times New Roman" pitchFamily="18" charset="0"/>
                <a:cs typeface="Times New Roman" pitchFamily="18" charset="0"/>
              </a:rPr>
              <a:t>:</a:t>
            </a:r>
            <a:br>
              <a:rPr lang="en-US" sz="2400" b="1" cap="none" dirty="0">
                <a:solidFill>
                  <a:schemeClr val="bg1"/>
                </a:solidFill>
                <a:latin typeface="Times New Roman" pitchFamily="18" charset="0"/>
                <a:cs typeface="Times New Roman" pitchFamily="18" charset="0"/>
              </a:rPr>
            </a:br>
            <a:br>
              <a:rPr lang="en-US" sz="2400" b="1" cap="none" dirty="0">
                <a:solidFill>
                  <a:schemeClr val="bg1"/>
                </a:solidFill>
                <a:latin typeface="Times New Roman" pitchFamily="18" charset="0"/>
                <a:cs typeface="Times New Roman" pitchFamily="18" charset="0"/>
              </a:rPr>
            </a:br>
            <a:r>
              <a:rPr lang="en-US" sz="2400" b="1" cap="none" dirty="0">
                <a:solidFill>
                  <a:schemeClr val="bg1"/>
                </a:solidFill>
                <a:latin typeface="Times New Roman" pitchFamily="18" charset="0"/>
                <a:cs typeface="Times New Roman" pitchFamily="18" charset="0"/>
              </a:rPr>
              <a:t> </a:t>
            </a:r>
            <a:br>
              <a:rPr lang="en-US" sz="2400" b="1" cap="none" dirty="0">
                <a:solidFill>
                  <a:schemeClr val="bg1"/>
                </a:solidFill>
                <a:latin typeface="Times New Roman" pitchFamily="18" charset="0"/>
                <a:cs typeface="Times New Roman" pitchFamily="18" charset="0"/>
              </a:rPr>
            </a:br>
            <a:r>
              <a:rPr lang="en-US" sz="2400" b="1" cap="none" dirty="0">
                <a:solidFill>
                  <a:schemeClr val="bg1"/>
                </a:solidFill>
                <a:latin typeface="Times New Roman" pitchFamily="18" charset="0"/>
                <a:cs typeface="Times New Roman" pitchFamily="18" charset="0"/>
              </a:rPr>
              <a:t>1.Respiratory Exhaustion. </a:t>
            </a:r>
            <a:br>
              <a:rPr lang="en-US" sz="2400" b="1" cap="none" dirty="0">
                <a:solidFill>
                  <a:schemeClr val="bg1"/>
                </a:solidFill>
                <a:latin typeface="Times New Roman" pitchFamily="18" charset="0"/>
                <a:cs typeface="Times New Roman" pitchFamily="18" charset="0"/>
              </a:rPr>
            </a:br>
            <a:r>
              <a:rPr lang="en-US" sz="2400" b="1" cap="none" dirty="0">
                <a:solidFill>
                  <a:schemeClr val="bg1"/>
                </a:solidFill>
                <a:latin typeface="Times New Roman" pitchFamily="18" charset="0"/>
                <a:cs typeface="Times New Roman" pitchFamily="18" charset="0"/>
              </a:rPr>
              <a:t>2.Refractory Severe Hypoxemia (Pao2 &lt;50-60 </a:t>
            </a:r>
            <a:r>
              <a:rPr lang="en-US" sz="2400" b="1" cap="none" dirty="0" err="1">
                <a:solidFill>
                  <a:schemeClr val="bg1"/>
                </a:solidFill>
                <a:latin typeface="Times New Roman" pitchFamily="18" charset="0"/>
                <a:cs typeface="Times New Roman" pitchFamily="18" charset="0"/>
              </a:rPr>
              <a:t>Mmhg</a:t>
            </a:r>
            <a:r>
              <a:rPr lang="en-US" sz="2400" b="1" cap="none" dirty="0">
                <a:solidFill>
                  <a:schemeClr val="bg1"/>
                </a:solidFill>
                <a:latin typeface="Times New Roman" pitchFamily="18" charset="0"/>
                <a:cs typeface="Times New Roman" pitchFamily="18" charset="0"/>
              </a:rPr>
              <a:t>) On Maximal </a:t>
            </a:r>
            <a:br>
              <a:rPr lang="en-US" sz="2400" b="1" cap="none" dirty="0">
                <a:solidFill>
                  <a:schemeClr val="bg1"/>
                </a:solidFill>
                <a:latin typeface="Times New Roman" pitchFamily="18" charset="0"/>
                <a:cs typeface="Times New Roman" pitchFamily="18" charset="0"/>
              </a:rPr>
            </a:br>
            <a:r>
              <a:rPr lang="en-US" sz="2400" b="1" cap="none" dirty="0">
                <a:solidFill>
                  <a:schemeClr val="bg1"/>
                </a:solidFill>
                <a:latin typeface="Times New Roman" pitchFamily="18" charset="0"/>
                <a:cs typeface="Times New Roman" pitchFamily="18" charset="0"/>
              </a:rPr>
              <a:t>Oxygen Therapy.</a:t>
            </a:r>
            <a:br>
              <a:rPr lang="en-US" sz="2400" b="1" cap="none" dirty="0">
                <a:solidFill>
                  <a:schemeClr val="bg1"/>
                </a:solidFill>
                <a:latin typeface="Times New Roman" pitchFamily="18" charset="0"/>
                <a:cs typeface="Times New Roman" pitchFamily="18" charset="0"/>
              </a:rPr>
            </a:br>
            <a:r>
              <a:rPr lang="en-US" sz="2400" b="1" cap="none" dirty="0">
                <a:solidFill>
                  <a:schemeClr val="bg1"/>
                </a:solidFill>
                <a:latin typeface="Times New Roman" pitchFamily="18" charset="0"/>
                <a:cs typeface="Times New Roman" pitchFamily="18" charset="0"/>
              </a:rPr>
              <a:t>3. Progressive CO2 Retention With Academia.</a:t>
            </a:r>
            <a:br>
              <a:rPr lang="en-US" sz="2400" b="1" cap="none" dirty="0">
                <a:solidFill>
                  <a:schemeClr val="bg1"/>
                </a:solidFill>
                <a:latin typeface="Times New Roman" pitchFamily="18" charset="0"/>
                <a:cs typeface="Times New Roman" pitchFamily="18" charset="0"/>
              </a:rPr>
            </a:br>
            <a:r>
              <a:rPr lang="en-US" sz="2400" b="1" cap="none" dirty="0">
                <a:solidFill>
                  <a:schemeClr val="bg1"/>
                </a:solidFill>
                <a:latin typeface="Times New Roman" pitchFamily="18" charset="0"/>
                <a:cs typeface="Times New Roman" pitchFamily="18" charset="0"/>
              </a:rPr>
              <a:t>4.Failure Of NIV. </a:t>
            </a:r>
            <a:br>
              <a:rPr lang="en-US" sz="2400" b="1" cap="none" dirty="0">
                <a:solidFill>
                  <a:schemeClr val="bg1"/>
                </a:solidFill>
                <a:latin typeface="Times New Roman" pitchFamily="18" charset="0"/>
                <a:cs typeface="Times New Roman" pitchFamily="18" charset="0"/>
              </a:rPr>
            </a:br>
            <a:r>
              <a:rPr lang="en-US" sz="2400" b="1" cap="none" dirty="0">
                <a:solidFill>
                  <a:schemeClr val="bg1"/>
                </a:solidFill>
                <a:latin typeface="Times New Roman" pitchFamily="18" charset="0"/>
                <a:cs typeface="Times New Roman" pitchFamily="18" charset="0"/>
              </a:rPr>
              <a:t>5.Non-respiratory Indications Especially Refractory Hemodynamic </a:t>
            </a:r>
            <a:br>
              <a:rPr lang="en-US" sz="2400" b="1" cap="none" dirty="0">
                <a:solidFill>
                  <a:schemeClr val="bg1"/>
                </a:solidFill>
                <a:latin typeface="Times New Roman" pitchFamily="18" charset="0"/>
                <a:cs typeface="Times New Roman" pitchFamily="18" charset="0"/>
              </a:rPr>
            </a:br>
            <a:r>
              <a:rPr lang="en-US" sz="2400" b="1" cap="none" dirty="0">
                <a:solidFill>
                  <a:schemeClr val="bg1"/>
                </a:solidFill>
                <a:latin typeface="Times New Roman" pitchFamily="18" charset="0"/>
                <a:cs typeface="Times New Roman" pitchFamily="18" charset="0"/>
              </a:rPr>
              <a:t>Compromise And Deep Coma.</a:t>
            </a:r>
            <a:br>
              <a:rPr lang="en-US" sz="2400" b="1" cap="none" dirty="0">
                <a:solidFill>
                  <a:schemeClr val="bg1"/>
                </a:solidFill>
                <a:latin typeface="Times New Roman" pitchFamily="18" charset="0"/>
                <a:cs typeface="Times New Roman" pitchFamily="18" charset="0"/>
              </a:rPr>
            </a:br>
            <a:endParaRPr lang="en-US" sz="2400" b="1" cap="none" dirty="0">
              <a:solidFill>
                <a:schemeClr val="bg1"/>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64BEC1FA-7CD0-4B40-9CA2-EF004DA7B049}"/>
              </a:ext>
            </a:extLst>
          </p:cNvPr>
          <p:cNvSpPr txBox="1"/>
          <p:nvPr/>
        </p:nvSpPr>
        <p:spPr>
          <a:xfrm>
            <a:off x="381000" y="381000"/>
            <a:ext cx="7924800"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4000" b="1" dirty="0">
                <a:solidFill>
                  <a:schemeClr val="bg1"/>
                </a:solidFill>
                <a:latin typeface="Times New Roman" pitchFamily="18" charset="0"/>
                <a:cs typeface="Times New Roman" pitchFamily="18" charset="0"/>
              </a:rPr>
              <a:t>INDICATION OF INTUBATION:</a:t>
            </a:r>
            <a:endParaRPr lang="en-IN" sz="4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1312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228600"/>
            <a:ext cx="8395854" cy="2590800"/>
          </a:xfrm>
        </p:spPr>
        <p:txBody>
          <a:bodyPr>
            <a:noAutofit/>
          </a:bodyPr>
          <a:lstStyle/>
          <a:p>
            <a:pPr marL="457200" indent="-457200" algn="l">
              <a:buClrTx/>
              <a:buFont typeface="+mj-lt"/>
              <a:buAutoNum type="arabicPeriod"/>
            </a:pPr>
            <a:r>
              <a:rPr lang="en-US" sz="2000" b="1" dirty="0" err="1">
                <a:solidFill>
                  <a:schemeClr val="bg1"/>
                </a:solidFill>
                <a:latin typeface="Times New Roman" pitchFamily="18" charset="0"/>
                <a:cs typeface="Times New Roman" pitchFamily="18" charset="0"/>
              </a:rPr>
              <a:t>Ventilatory</a:t>
            </a:r>
            <a:r>
              <a:rPr lang="en-US" sz="2000" b="1" dirty="0">
                <a:solidFill>
                  <a:schemeClr val="bg1"/>
                </a:solidFill>
                <a:latin typeface="Times New Roman" pitchFamily="18" charset="0"/>
                <a:cs typeface="Times New Roman" pitchFamily="18" charset="0"/>
              </a:rPr>
              <a:t> management protocol: </a:t>
            </a:r>
          </a:p>
          <a:p>
            <a:pPr marL="514350" indent="-514350" algn="l">
              <a:buClrTx/>
              <a:buFont typeface="+mj-lt"/>
              <a:buAutoNum type="arabicPeriod"/>
            </a:pPr>
            <a:r>
              <a:rPr lang="en-US" sz="2000" b="1" dirty="0">
                <a:solidFill>
                  <a:schemeClr val="bg1"/>
                </a:solidFill>
                <a:latin typeface="Times New Roman" pitchFamily="18" charset="0"/>
                <a:cs typeface="Times New Roman" pitchFamily="18" charset="0"/>
              </a:rPr>
              <a:t>Calculate Ideal Body Weight </a:t>
            </a:r>
          </a:p>
          <a:p>
            <a:pPr marL="514350" indent="-514350" algn="l">
              <a:buClrTx/>
              <a:buFont typeface="+mj-lt"/>
              <a:buAutoNum type="arabicPeriod"/>
            </a:pPr>
            <a:r>
              <a:rPr lang="en-US" sz="2000" b="1" dirty="0">
                <a:solidFill>
                  <a:schemeClr val="bg1"/>
                </a:solidFill>
                <a:latin typeface="Times New Roman" pitchFamily="18" charset="0"/>
                <a:cs typeface="Times New Roman" pitchFamily="18" charset="0"/>
              </a:rPr>
              <a:t>Set Initial respiratory rate Typical starting rates will be 16-24 titrated to goal minute ventilation of 5-8 L/min. </a:t>
            </a:r>
          </a:p>
          <a:p>
            <a:pPr marL="514350" indent="-514350" algn="l">
              <a:buClrTx/>
              <a:buFont typeface="+mj-lt"/>
              <a:buAutoNum type="arabicPeriod"/>
            </a:pPr>
            <a:r>
              <a:rPr lang="en-US" sz="2000" b="1" dirty="0">
                <a:solidFill>
                  <a:schemeClr val="bg1"/>
                </a:solidFill>
                <a:latin typeface="Times New Roman" pitchFamily="18" charset="0"/>
                <a:cs typeface="Times New Roman" pitchFamily="18" charset="0"/>
              </a:rPr>
              <a:t>Consider starting rates of 24-28 titrated to goal minute ventilation of 8-12 L/min in setting of acidosis (pH &lt; 7.25) pre-intubation.</a:t>
            </a:r>
          </a:p>
          <a:p>
            <a:pPr marL="457200" indent="-457200">
              <a:buClrTx/>
              <a:buFont typeface="+mj-lt"/>
              <a:buAutoNum type="arabicPeriod"/>
            </a:pPr>
            <a:endParaRPr lang="en-US" sz="2400" b="1" dirty="0">
              <a:solidFill>
                <a:schemeClr val="bg1"/>
              </a:solidFill>
            </a:endParaRPr>
          </a:p>
        </p:txBody>
      </p:sp>
      <p:sp>
        <p:nvSpPr>
          <p:cNvPr id="4" name="TextBox 3"/>
          <p:cNvSpPr txBox="1"/>
          <p:nvPr/>
        </p:nvSpPr>
        <p:spPr>
          <a:xfrm>
            <a:off x="193964" y="2667000"/>
            <a:ext cx="9026236" cy="3170099"/>
          </a:xfrm>
          <a:prstGeom prst="rect">
            <a:avLst/>
          </a:prstGeom>
          <a:noFill/>
        </p:spPr>
        <p:txBody>
          <a:bodyPr wrap="square" rtlCol="0">
            <a:spAutoFit/>
          </a:bodyPr>
          <a:lstStyle/>
          <a:p>
            <a:r>
              <a:rPr lang="en-US" b="1" dirty="0">
                <a:solidFill>
                  <a:schemeClr val="bg1"/>
                </a:solidFill>
                <a:latin typeface="Times New Roman" pitchFamily="18" charset="0"/>
                <a:cs typeface="Times New Roman" pitchFamily="18" charset="0"/>
              </a:rPr>
              <a:t> </a:t>
            </a:r>
            <a:r>
              <a:rPr lang="en-US" sz="2000" b="1" dirty="0">
                <a:solidFill>
                  <a:schemeClr val="bg1"/>
                </a:solidFill>
                <a:latin typeface="Times New Roman" pitchFamily="18" charset="0"/>
                <a:cs typeface="Times New Roman" pitchFamily="18" charset="0"/>
              </a:rPr>
              <a:t>Initial settings Ventilator settings: </a:t>
            </a:r>
          </a:p>
          <a:p>
            <a:r>
              <a:rPr lang="en-US" sz="2000" b="1" dirty="0">
                <a:solidFill>
                  <a:schemeClr val="bg1"/>
                </a:solidFill>
                <a:latin typeface="Times New Roman" pitchFamily="18" charset="0"/>
                <a:cs typeface="Times New Roman" pitchFamily="18" charset="0"/>
              </a:rPr>
              <a:t>Lung protective ventilation </a:t>
            </a:r>
          </a:p>
          <a:p>
            <a:pPr marL="285750" indent="-285750">
              <a:buFont typeface="Wingdings" pitchFamily="2" charset="2"/>
              <a:buChar char="§"/>
            </a:pPr>
            <a:r>
              <a:rPr lang="en-US" sz="2000" b="1" dirty="0">
                <a:solidFill>
                  <a:schemeClr val="bg1"/>
                </a:solidFill>
                <a:latin typeface="Times New Roman" pitchFamily="18" charset="0"/>
                <a:cs typeface="Times New Roman" pitchFamily="18" charset="0"/>
              </a:rPr>
              <a:t>Initial mode of ventilation: Assist control/ PRVC </a:t>
            </a:r>
          </a:p>
          <a:p>
            <a:pPr marL="285750" indent="-285750">
              <a:buFont typeface="Wingdings" pitchFamily="2" charset="2"/>
              <a:buChar char="§"/>
            </a:pPr>
            <a:r>
              <a:rPr lang="en-US" sz="2000" b="1" dirty="0">
                <a:solidFill>
                  <a:schemeClr val="bg1"/>
                </a:solidFill>
                <a:latin typeface="Times New Roman" pitchFamily="18" charset="0"/>
                <a:cs typeface="Times New Roman" pitchFamily="18" charset="0"/>
              </a:rPr>
              <a:t>Tidal volume: 6 mL/kg PBW (calculate this from height and gender)  </a:t>
            </a:r>
          </a:p>
          <a:p>
            <a:r>
              <a:rPr lang="en-US" sz="2000" b="1" dirty="0">
                <a:solidFill>
                  <a:schemeClr val="bg1"/>
                </a:solidFill>
                <a:latin typeface="Times New Roman" pitchFamily="18" charset="0"/>
                <a:cs typeface="Times New Roman" pitchFamily="18" charset="0"/>
              </a:rPr>
              <a:t>      Male patients: 50 + 2.3 [height (inches) – 60] </a:t>
            </a:r>
          </a:p>
          <a:p>
            <a:r>
              <a:rPr lang="en-US" sz="2000" b="1" dirty="0">
                <a:solidFill>
                  <a:schemeClr val="bg1"/>
                </a:solidFill>
                <a:latin typeface="Times New Roman" pitchFamily="18" charset="0"/>
                <a:cs typeface="Times New Roman" pitchFamily="18" charset="0"/>
              </a:rPr>
              <a:t>      Female patients: 45.5 + 2.3 [height (inches) – 60] </a:t>
            </a:r>
          </a:p>
          <a:p>
            <a:r>
              <a:rPr lang="en-IN" sz="2000" b="1" dirty="0">
                <a:solidFill>
                  <a:schemeClr val="bg1"/>
                </a:solidFill>
                <a:latin typeface="Times New Roman" pitchFamily="18" charset="0"/>
                <a:cs typeface="Times New Roman" pitchFamily="18" charset="0"/>
              </a:rPr>
              <a:t>Measure inspiratory plateau pressure, 0.5 sec inspiratory pause every 4 hours and after each change in PEEP or VT.</a:t>
            </a:r>
          </a:p>
          <a:p>
            <a:r>
              <a:rPr lang="en-IN" sz="2000" b="1" dirty="0">
                <a:solidFill>
                  <a:schemeClr val="bg1"/>
                </a:solidFill>
                <a:latin typeface="Times New Roman" pitchFamily="18" charset="0"/>
                <a:cs typeface="Times New Roman" pitchFamily="18" charset="0"/>
              </a:rPr>
              <a:t>If </a:t>
            </a:r>
            <a:r>
              <a:rPr lang="en-IN" sz="2000" b="1" dirty="0" err="1">
                <a:solidFill>
                  <a:schemeClr val="bg1"/>
                </a:solidFill>
                <a:latin typeface="Times New Roman" pitchFamily="18" charset="0"/>
                <a:cs typeface="Times New Roman" pitchFamily="18" charset="0"/>
              </a:rPr>
              <a:t>Pplat</a:t>
            </a:r>
            <a:r>
              <a:rPr lang="en-IN" sz="2000" b="1" dirty="0">
                <a:solidFill>
                  <a:schemeClr val="bg1"/>
                </a:solidFill>
                <a:latin typeface="Times New Roman" pitchFamily="18" charset="0"/>
                <a:cs typeface="Times New Roman" pitchFamily="18" charset="0"/>
              </a:rPr>
              <a:t> &gt;30 cmH2O ,decrease VT to5 or to 4 mL/kg</a:t>
            </a:r>
          </a:p>
          <a:p>
            <a:r>
              <a:rPr lang="en-IN" sz="2000" b="1" dirty="0">
                <a:solidFill>
                  <a:schemeClr val="bg1"/>
                </a:solidFill>
                <a:latin typeface="Times New Roman" pitchFamily="18" charset="0"/>
                <a:cs typeface="Times New Roman" pitchFamily="18" charset="0"/>
              </a:rPr>
              <a:t>If </a:t>
            </a:r>
            <a:r>
              <a:rPr lang="en-IN" sz="2000" b="1" dirty="0" err="1">
                <a:solidFill>
                  <a:schemeClr val="bg1"/>
                </a:solidFill>
                <a:latin typeface="Times New Roman" pitchFamily="18" charset="0"/>
                <a:cs typeface="Times New Roman" pitchFamily="18" charset="0"/>
              </a:rPr>
              <a:t>Pplat</a:t>
            </a:r>
            <a:r>
              <a:rPr lang="en-IN" sz="2000" b="1" dirty="0">
                <a:solidFill>
                  <a:schemeClr val="bg1"/>
                </a:solidFill>
                <a:latin typeface="Times New Roman" pitchFamily="18" charset="0"/>
                <a:cs typeface="Times New Roman" pitchFamily="18" charset="0"/>
              </a:rPr>
              <a:t> &lt; 25 cm H2O and VT &lt; 6mL/kg , increase VT by 1 ml/kg PBW</a:t>
            </a:r>
            <a:endParaRPr lang="en-US" sz="2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382514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8915400" cy="4678204"/>
          </a:xfrm>
          <a:prstGeom prst="rect">
            <a:avLst/>
          </a:prstGeom>
          <a:noFill/>
        </p:spPr>
        <p:txBody>
          <a:bodyPr wrap="square" rtlCol="0">
            <a:spAutoFit/>
          </a:bodyPr>
          <a:lstStyle/>
          <a:p>
            <a:pPr marL="285750" indent="-285750">
              <a:buFont typeface="Wingdings" pitchFamily="2" charset="2"/>
              <a:buChar char="§"/>
            </a:pPr>
            <a:r>
              <a:rPr lang="en-US" sz="2000" b="1" dirty="0">
                <a:solidFill>
                  <a:schemeClr val="bg1"/>
                </a:solidFill>
                <a:latin typeface="Times New Roman" pitchFamily="18" charset="0"/>
                <a:cs typeface="Times New Roman" pitchFamily="18" charset="0"/>
              </a:rPr>
              <a:t>Respiratory rate: 20-25  (Consider patients’ </a:t>
            </a:r>
            <a:r>
              <a:rPr lang="en-US" sz="2000" b="1" dirty="0" err="1">
                <a:solidFill>
                  <a:schemeClr val="bg1"/>
                </a:solidFill>
                <a:latin typeface="Times New Roman" pitchFamily="18" charset="0"/>
                <a:cs typeface="Times New Roman" pitchFamily="18" charset="0"/>
              </a:rPr>
              <a:t>preintubation</a:t>
            </a:r>
            <a:r>
              <a:rPr lang="en-US" sz="2000" b="1" dirty="0">
                <a:solidFill>
                  <a:schemeClr val="bg1"/>
                </a:solidFill>
                <a:latin typeface="Times New Roman" pitchFamily="18" charset="0"/>
                <a:cs typeface="Times New Roman" pitchFamily="18" charset="0"/>
              </a:rPr>
              <a:t> respiratory rate)</a:t>
            </a:r>
          </a:p>
          <a:p>
            <a:pPr marL="285750" indent="-285750">
              <a:buFont typeface="Wingdings" pitchFamily="2" charset="2"/>
              <a:buChar char="§"/>
            </a:pPr>
            <a:r>
              <a:rPr lang="en-US" sz="2000" b="1" dirty="0">
                <a:solidFill>
                  <a:schemeClr val="bg1"/>
                </a:solidFill>
                <a:latin typeface="Times New Roman" pitchFamily="18" charset="0"/>
                <a:cs typeface="Times New Roman" pitchFamily="18" charset="0"/>
              </a:rPr>
              <a:t>Goal:  </a:t>
            </a:r>
          </a:p>
          <a:p>
            <a:r>
              <a:rPr lang="en-US" sz="2000" b="1" dirty="0">
                <a:solidFill>
                  <a:schemeClr val="bg1"/>
                </a:solidFill>
                <a:latin typeface="Times New Roman" pitchFamily="18" charset="0"/>
                <a:cs typeface="Times New Roman" pitchFamily="18" charset="0"/>
              </a:rPr>
              <a:t>     Limit </a:t>
            </a:r>
            <a:r>
              <a:rPr lang="en-US" sz="2000" b="1" dirty="0" err="1">
                <a:solidFill>
                  <a:schemeClr val="bg1"/>
                </a:solidFill>
                <a:latin typeface="Times New Roman" pitchFamily="18" charset="0"/>
                <a:cs typeface="Times New Roman" pitchFamily="18" charset="0"/>
              </a:rPr>
              <a:t>overdistention</a:t>
            </a:r>
            <a:r>
              <a:rPr lang="en-US" sz="2000" b="1" dirty="0">
                <a:solidFill>
                  <a:schemeClr val="bg1"/>
                </a:solidFill>
                <a:latin typeface="Times New Roman" pitchFamily="18" charset="0"/>
                <a:cs typeface="Times New Roman" pitchFamily="18" charset="0"/>
              </a:rPr>
              <a:t> of alveoli and ensure adequate oxygenation and ventilation.             </a:t>
            </a:r>
          </a:p>
          <a:p>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Overdistention</a:t>
            </a:r>
            <a:r>
              <a:rPr lang="en-US" sz="2000" b="1" dirty="0">
                <a:solidFill>
                  <a:schemeClr val="bg1"/>
                </a:solidFill>
                <a:latin typeface="Times New Roman" pitchFamily="18" charset="0"/>
                <a:cs typeface="Times New Roman" pitchFamily="18" charset="0"/>
              </a:rPr>
              <a:t> causes inflammation, organ dysfunction, decreased venous return, </a:t>
            </a:r>
          </a:p>
          <a:p>
            <a:r>
              <a:rPr lang="en-US" sz="2000" b="1" dirty="0">
                <a:solidFill>
                  <a:schemeClr val="bg1"/>
                </a:solidFill>
                <a:latin typeface="Times New Roman" pitchFamily="18" charset="0"/>
                <a:cs typeface="Times New Roman" pitchFamily="18" charset="0"/>
              </a:rPr>
              <a:t>      and worsens ARDS.</a:t>
            </a:r>
          </a:p>
          <a:p>
            <a:r>
              <a:rPr lang="en-US" sz="2000" b="1" dirty="0">
                <a:solidFill>
                  <a:schemeClr val="bg1"/>
                </a:solidFill>
                <a:latin typeface="Times New Roman" pitchFamily="18" charset="0"/>
                <a:cs typeface="Times New Roman" pitchFamily="18" charset="0"/>
              </a:rPr>
              <a:t>     Try to avoid 100% oxygen, which favors de-nitrogen atelectasis</a:t>
            </a:r>
          </a:p>
          <a:p>
            <a:endParaRPr lang="en-US" sz="2000" b="1" dirty="0">
              <a:solidFill>
                <a:schemeClr val="bg1"/>
              </a:solidFill>
              <a:latin typeface="Times New Roman" pitchFamily="18" charset="0"/>
              <a:cs typeface="Times New Roman" pitchFamily="18" charset="0"/>
            </a:endParaRPr>
          </a:p>
          <a:p>
            <a:r>
              <a:rPr lang="en-IN" sz="2000" b="1" dirty="0">
                <a:solidFill>
                  <a:schemeClr val="bg1"/>
                </a:solidFill>
                <a:latin typeface="Times New Roman" pitchFamily="18" charset="0"/>
                <a:cs typeface="Times New Roman" pitchFamily="18" charset="0"/>
              </a:rPr>
              <a:t>I:E ratio: acceptable range 1:2 to 1:3</a:t>
            </a:r>
          </a:p>
          <a:p>
            <a:endParaRPr lang="en-IN" sz="2000" b="1" dirty="0">
              <a:solidFill>
                <a:schemeClr val="bg1"/>
              </a:solidFill>
              <a:latin typeface="Times New Roman" pitchFamily="18" charset="0"/>
              <a:cs typeface="Times New Roman" pitchFamily="18" charset="0"/>
            </a:endParaRPr>
          </a:p>
          <a:p>
            <a:r>
              <a:rPr lang="en-IN" sz="2000" b="1" dirty="0">
                <a:solidFill>
                  <a:schemeClr val="bg1"/>
                </a:solidFill>
                <a:latin typeface="Times New Roman" pitchFamily="18" charset="0"/>
                <a:cs typeface="Times New Roman" pitchFamily="18" charset="0"/>
              </a:rPr>
              <a:t>FiO2,PEEP, arterial oxygenation:</a:t>
            </a:r>
          </a:p>
          <a:p>
            <a:r>
              <a:rPr lang="en-IN" sz="2000" b="1" dirty="0">
                <a:solidFill>
                  <a:schemeClr val="bg1"/>
                </a:solidFill>
                <a:latin typeface="Times New Roman" pitchFamily="18" charset="0"/>
                <a:cs typeface="Times New Roman" pitchFamily="18" charset="0"/>
              </a:rPr>
              <a:t>Maintain PaO2 = 60- 80mmHg or SpO2 =88-95% using following PEEP/FiO2 combinations</a:t>
            </a:r>
          </a:p>
          <a:p>
            <a:endParaRPr lang="en-US" b="1" dirty="0">
              <a:solidFill>
                <a:schemeClr val="bg1"/>
              </a:solidFill>
            </a:endParaRPr>
          </a:p>
        </p:txBody>
      </p:sp>
      <p:pic>
        <p:nvPicPr>
          <p:cNvPr id="3" name="table"/>
          <p:cNvPicPr>
            <a:picLocks noChangeAspect="1"/>
          </p:cNvPicPr>
          <p:nvPr/>
        </p:nvPicPr>
        <p:blipFill>
          <a:blip r:embed="rId3"/>
          <a:stretch>
            <a:fillRect/>
          </a:stretch>
        </p:blipFill>
        <p:spPr>
          <a:xfrm>
            <a:off x="228600" y="5121428"/>
            <a:ext cx="8763000" cy="1214446"/>
          </a:xfrm>
          <a:prstGeom prst="rect">
            <a:avLst/>
          </a:prstGeom>
        </p:spPr>
      </p:pic>
    </p:spTree>
    <p:extLst>
      <p:ext uri="{BB962C8B-B14F-4D97-AF65-F5344CB8AC3E}">
        <p14:creationId xmlns:p14="http://schemas.microsoft.com/office/powerpoint/2010/main" val="2384914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200"/>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r>
              <a:rPr lang="en-US" sz="3200" b="1" dirty="0">
                <a:solidFill>
                  <a:schemeClr val="bg1"/>
                </a:solidFill>
                <a:latin typeface="Times New Roman" pitchFamily="18" charset="0"/>
                <a:cs typeface="Times New Roman" pitchFamily="18" charset="0"/>
              </a:rPr>
              <a:t>Modes of ventilation</a:t>
            </a:r>
          </a:p>
        </p:txBody>
      </p:sp>
      <p:sp>
        <p:nvSpPr>
          <p:cNvPr id="3" name="Content Placeholder 2"/>
          <p:cNvSpPr>
            <a:spLocks noGrp="1"/>
          </p:cNvSpPr>
          <p:nvPr>
            <p:ph idx="1"/>
          </p:nvPr>
        </p:nvSpPr>
        <p:spPr>
          <a:xfrm>
            <a:off x="152400" y="1295400"/>
            <a:ext cx="8991600" cy="4953000"/>
          </a:xfrm>
        </p:spPr>
        <p:txBody>
          <a:bodyPr>
            <a:normAutofit fontScale="92500" lnSpcReduction="10000"/>
          </a:bodyPr>
          <a:lstStyle/>
          <a:p>
            <a:pPr marL="457200" indent="-457200">
              <a:lnSpc>
                <a:spcPct val="150000"/>
              </a:lnSpc>
              <a:buClrTx/>
              <a:buFont typeface="+mj-lt"/>
              <a:buAutoNum type="arabicPeriod"/>
            </a:pPr>
            <a:r>
              <a:rPr lang="en-US" b="1" dirty="0">
                <a:solidFill>
                  <a:schemeClr val="bg1"/>
                </a:solidFill>
                <a:latin typeface="Times New Roman" pitchFamily="18" charset="0"/>
                <a:cs typeface="Times New Roman" pitchFamily="18" charset="0"/>
              </a:rPr>
              <a:t>Primary ventilator modes </a:t>
            </a:r>
          </a:p>
          <a:p>
            <a:pPr marL="514350" indent="-514350">
              <a:lnSpc>
                <a:spcPct val="150000"/>
              </a:lnSpc>
              <a:buClrTx/>
              <a:buFont typeface="+mj-lt"/>
              <a:buAutoNum type="arabicPeriod"/>
            </a:pPr>
            <a:r>
              <a:rPr lang="en-US" b="1" dirty="0">
                <a:solidFill>
                  <a:schemeClr val="bg1"/>
                </a:solidFill>
                <a:latin typeface="Times New Roman" pitchFamily="18" charset="0"/>
                <a:cs typeface="Times New Roman" pitchFamily="18" charset="0"/>
              </a:rPr>
              <a:t>Assist/control (A/C) mode</a:t>
            </a:r>
            <a:r>
              <a:rPr lang="en-US" sz="2600" b="1" dirty="0">
                <a:solidFill>
                  <a:schemeClr val="bg1"/>
                </a:solidFill>
                <a:latin typeface="Times New Roman" pitchFamily="18" charset="0"/>
                <a:cs typeface="Times New Roman" pitchFamily="18" charset="0"/>
              </a:rPr>
              <a:t>: The ventilator delivers a set minimum number of mandatory breaths each minute. A/C mode can be used with either pressure control or volume control.</a:t>
            </a:r>
          </a:p>
          <a:p>
            <a:pPr marL="514350" indent="-514350">
              <a:lnSpc>
                <a:spcPct val="150000"/>
              </a:lnSpc>
              <a:buClrTx/>
              <a:buFont typeface="+mj-lt"/>
              <a:buAutoNum type="arabicPeriod"/>
            </a:pPr>
            <a:r>
              <a:rPr lang="en-US" b="1" dirty="0">
                <a:solidFill>
                  <a:schemeClr val="bg1"/>
                </a:solidFill>
                <a:latin typeface="Times New Roman" pitchFamily="18" charset="0"/>
                <a:cs typeface="Times New Roman" pitchFamily="18" charset="0"/>
              </a:rPr>
              <a:t> Synchronous intermittent mandatory ventilation (SIMV) mode: </a:t>
            </a:r>
            <a:r>
              <a:rPr lang="en-US" sz="2600" b="1" dirty="0">
                <a:solidFill>
                  <a:schemeClr val="bg1"/>
                </a:solidFill>
                <a:latin typeface="Times New Roman" pitchFamily="18" charset="0"/>
                <a:cs typeface="Times New Roman" pitchFamily="18" charset="0"/>
              </a:rPr>
              <a:t>The ventilator delivers a set minimum number of mandatory breaths each minute but also allows the patient to breathe spontaneously in between the mandatory breaths. SIMV can be used with either pressure control or volume control.</a:t>
            </a:r>
          </a:p>
        </p:txBody>
      </p:sp>
    </p:spTree>
    <p:extLst>
      <p:ext uri="{BB962C8B-B14F-4D97-AF65-F5344CB8AC3E}">
        <p14:creationId xmlns:p14="http://schemas.microsoft.com/office/powerpoint/2010/main" val="16020926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93703"/>
            <a:ext cx="6477000" cy="914400"/>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r>
              <a:rPr lang="en-US" sz="3200" b="1" dirty="0">
                <a:solidFill>
                  <a:schemeClr val="bg1"/>
                </a:solidFill>
                <a:latin typeface="Times New Roman" pitchFamily="18" charset="0"/>
                <a:cs typeface="Times New Roman" pitchFamily="18" charset="0"/>
              </a:rPr>
              <a:t>Modes of ventilation</a:t>
            </a:r>
            <a:endParaRPr lang="en-US" sz="3200" dirty="0">
              <a:solidFill>
                <a:schemeClr val="bg1"/>
              </a:solidFill>
            </a:endParaRPr>
          </a:p>
        </p:txBody>
      </p:sp>
      <p:sp>
        <p:nvSpPr>
          <p:cNvPr id="3" name="Content Placeholder 2"/>
          <p:cNvSpPr>
            <a:spLocks noGrp="1"/>
          </p:cNvSpPr>
          <p:nvPr>
            <p:ph idx="1"/>
          </p:nvPr>
        </p:nvSpPr>
        <p:spPr>
          <a:xfrm>
            <a:off x="304800" y="1295400"/>
            <a:ext cx="8839200" cy="5638800"/>
          </a:xfrm>
        </p:spPr>
        <p:txBody>
          <a:bodyPr>
            <a:normAutofit fontScale="92500"/>
          </a:bodyPr>
          <a:lstStyle/>
          <a:p>
            <a:pPr marL="0" indent="0">
              <a:lnSpc>
                <a:spcPct val="150000"/>
              </a:lnSpc>
              <a:buNone/>
            </a:pPr>
            <a:r>
              <a:rPr lang="en-US" b="1" dirty="0">
                <a:solidFill>
                  <a:schemeClr val="bg1"/>
                </a:solidFill>
                <a:latin typeface="Times New Roman" pitchFamily="18" charset="0"/>
                <a:cs typeface="Times New Roman" pitchFamily="18" charset="0"/>
              </a:rPr>
              <a:t>Secondary ventilator modes </a:t>
            </a:r>
          </a:p>
          <a:p>
            <a:pPr marL="0" indent="0">
              <a:lnSpc>
                <a:spcPct val="150000"/>
              </a:lnSpc>
              <a:buNone/>
            </a:pPr>
            <a:r>
              <a:rPr lang="en-US" b="1" dirty="0">
                <a:solidFill>
                  <a:schemeClr val="bg1"/>
                </a:solidFill>
                <a:latin typeface="Times New Roman" pitchFamily="18" charset="0"/>
                <a:cs typeface="Times New Roman" pitchFamily="18" charset="0"/>
              </a:rPr>
              <a:t>1.Airway pressure release ventilation (APRV): </a:t>
            </a:r>
            <a:r>
              <a:rPr lang="en-US" sz="2600" b="1" dirty="0">
                <a:solidFill>
                  <a:schemeClr val="bg1"/>
                </a:solidFill>
                <a:latin typeface="Times New Roman" pitchFamily="18" charset="0"/>
                <a:cs typeface="Times New Roman" pitchFamily="18" charset="0"/>
              </a:rPr>
              <a:t>APRV is an applied continuous positive airway pressure that at a set timed interval releases the applied pressure. Occasionally used in those with severe acute respiratory distress syndrome (ARDS).</a:t>
            </a:r>
          </a:p>
          <a:p>
            <a:pPr marL="0" indent="0">
              <a:lnSpc>
                <a:spcPct val="150000"/>
              </a:lnSpc>
              <a:buNone/>
            </a:pPr>
            <a:r>
              <a:rPr lang="en-US" sz="2600" b="1" dirty="0">
                <a:solidFill>
                  <a:schemeClr val="bg1"/>
                </a:solidFill>
                <a:latin typeface="Times New Roman" pitchFamily="18" charset="0"/>
                <a:cs typeface="Times New Roman" pitchFamily="18" charset="0"/>
              </a:rPr>
              <a:t> </a:t>
            </a:r>
            <a:r>
              <a:rPr lang="en-US" b="1" dirty="0">
                <a:solidFill>
                  <a:schemeClr val="bg1"/>
                </a:solidFill>
                <a:latin typeface="Times New Roman" pitchFamily="18" charset="0"/>
                <a:cs typeface="Times New Roman" pitchFamily="18" charset="0"/>
              </a:rPr>
              <a:t>2. Pressure regulated volume control (PRVC): </a:t>
            </a:r>
            <a:r>
              <a:rPr lang="en-US" sz="2600" b="1" dirty="0">
                <a:solidFill>
                  <a:schemeClr val="bg1"/>
                </a:solidFill>
                <a:latin typeface="Times New Roman" pitchFamily="18" charset="0"/>
                <a:cs typeface="Times New Roman" pitchFamily="18" charset="0"/>
              </a:rPr>
              <a:t>This is a pressure- controlled mode but adds a targeted tidal volume, so the inspiratory pressure changes breath-to-breath to achieve the targeted tidal volume.</a:t>
            </a:r>
          </a:p>
          <a:p>
            <a:endParaRPr lang="en-US" b="1" dirty="0">
              <a:solidFill>
                <a:schemeClr val="bg1"/>
              </a:solidFill>
            </a:endParaRPr>
          </a:p>
        </p:txBody>
      </p:sp>
    </p:spTree>
    <p:extLst>
      <p:ext uri="{BB962C8B-B14F-4D97-AF65-F5344CB8AC3E}">
        <p14:creationId xmlns:p14="http://schemas.microsoft.com/office/powerpoint/2010/main" val="2222673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019" y="284176"/>
            <a:ext cx="7772400" cy="1011224"/>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r>
              <a:rPr lang="en-US" b="1" dirty="0">
                <a:solidFill>
                  <a:schemeClr val="bg1"/>
                </a:solidFill>
                <a:latin typeface="Times New Roman" pitchFamily="18" charset="0"/>
                <a:cs typeface="Times New Roman" pitchFamily="18" charset="0"/>
              </a:rPr>
              <a:t>Refractory hypoxemia </a:t>
            </a:r>
          </a:p>
        </p:txBody>
      </p:sp>
      <p:sp>
        <p:nvSpPr>
          <p:cNvPr id="3" name="Content Placeholder 2"/>
          <p:cNvSpPr>
            <a:spLocks noGrp="1"/>
          </p:cNvSpPr>
          <p:nvPr>
            <p:ph idx="1"/>
          </p:nvPr>
        </p:nvSpPr>
        <p:spPr>
          <a:xfrm>
            <a:off x="457200" y="2027237"/>
            <a:ext cx="8458200" cy="4525963"/>
          </a:xfrm>
        </p:spPr>
        <p:txBody>
          <a:bodyPr>
            <a:normAutofit/>
          </a:bodyPr>
          <a:lstStyle/>
          <a:p>
            <a:pPr>
              <a:buClrTx/>
            </a:pPr>
            <a:r>
              <a:rPr lang="en-US" b="1" dirty="0">
                <a:solidFill>
                  <a:schemeClr val="bg1"/>
                </a:solidFill>
                <a:latin typeface="Times New Roman" pitchFamily="18" charset="0"/>
                <a:cs typeface="Times New Roman" pitchFamily="18" charset="0"/>
              </a:rPr>
              <a:t>Call for help early </a:t>
            </a:r>
          </a:p>
          <a:p>
            <a:pPr>
              <a:buClrTx/>
            </a:pPr>
            <a:r>
              <a:rPr lang="en-US" b="1" dirty="0">
                <a:solidFill>
                  <a:schemeClr val="bg1"/>
                </a:solidFill>
                <a:latin typeface="Times New Roman" pitchFamily="18" charset="0"/>
                <a:cs typeface="Times New Roman" pitchFamily="18" charset="0"/>
              </a:rPr>
              <a:t>Consider </a:t>
            </a:r>
            <a:r>
              <a:rPr lang="en-US" b="1" dirty="0" err="1">
                <a:solidFill>
                  <a:schemeClr val="bg1"/>
                </a:solidFill>
                <a:latin typeface="Times New Roman" pitchFamily="18" charset="0"/>
                <a:cs typeface="Times New Roman" pitchFamily="18" charset="0"/>
              </a:rPr>
              <a:t>proning</a:t>
            </a:r>
            <a:r>
              <a:rPr lang="en-US" b="1" dirty="0">
                <a:solidFill>
                  <a:schemeClr val="bg1"/>
                </a:solidFill>
                <a:latin typeface="Times New Roman" pitchFamily="18" charset="0"/>
                <a:cs typeface="Times New Roman" pitchFamily="18" charset="0"/>
              </a:rPr>
              <a:t> to improve V/Q ratio mismatch </a:t>
            </a:r>
          </a:p>
          <a:p>
            <a:pPr>
              <a:buClrTx/>
            </a:pPr>
            <a:r>
              <a:rPr lang="en-US" b="1" dirty="0">
                <a:solidFill>
                  <a:schemeClr val="bg1"/>
                </a:solidFill>
                <a:latin typeface="Times New Roman" pitchFamily="18" charset="0"/>
                <a:cs typeface="Times New Roman" pitchFamily="18" charset="0"/>
              </a:rPr>
              <a:t>Assess cardiac function (myocarditis and cardiomyopathy are reported) </a:t>
            </a:r>
          </a:p>
          <a:p>
            <a:pPr>
              <a:buClrTx/>
            </a:pPr>
            <a:r>
              <a:rPr lang="en-US" b="1" dirty="0">
                <a:solidFill>
                  <a:schemeClr val="bg1"/>
                </a:solidFill>
                <a:latin typeface="Times New Roman" pitchFamily="18" charset="0"/>
                <a:cs typeface="Times New Roman" pitchFamily="18" charset="0"/>
              </a:rPr>
              <a:t>Consider nitric oxide to improve V/Q ratio mismatch </a:t>
            </a:r>
          </a:p>
          <a:p>
            <a:pPr>
              <a:buClrTx/>
            </a:pPr>
            <a:r>
              <a:rPr lang="en-US" b="1" dirty="0">
                <a:solidFill>
                  <a:schemeClr val="bg1"/>
                </a:solidFill>
                <a:latin typeface="Times New Roman" pitchFamily="18" charset="0"/>
                <a:cs typeface="Times New Roman" pitchFamily="18" charset="0"/>
              </a:rPr>
              <a:t>Consider paralysis </a:t>
            </a:r>
          </a:p>
          <a:p>
            <a:pPr>
              <a:buClrTx/>
            </a:pPr>
            <a:r>
              <a:rPr lang="en-US" b="1" dirty="0">
                <a:solidFill>
                  <a:schemeClr val="bg1"/>
                </a:solidFill>
                <a:latin typeface="Times New Roman" pitchFamily="18" charset="0"/>
                <a:cs typeface="Times New Roman" pitchFamily="18" charset="0"/>
              </a:rPr>
              <a:t>Patient must be sedated with a benzodiazepine or </a:t>
            </a:r>
            <a:r>
              <a:rPr lang="en-US" b="1" dirty="0" err="1">
                <a:solidFill>
                  <a:schemeClr val="bg1"/>
                </a:solidFill>
                <a:latin typeface="Times New Roman" pitchFamily="18" charset="0"/>
                <a:cs typeface="Times New Roman" pitchFamily="18" charset="0"/>
              </a:rPr>
              <a:t>propofol</a:t>
            </a:r>
            <a:r>
              <a:rPr lang="en-US" b="1" dirty="0">
                <a:solidFill>
                  <a:schemeClr val="bg1"/>
                </a:solidFill>
                <a:latin typeface="Times New Roman" pitchFamily="18" charset="0"/>
                <a:cs typeface="Times New Roman" pitchFamily="18" charset="0"/>
              </a:rPr>
              <a:t>; analgesics do not provide amnesia for paralysis. </a:t>
            </a:r>
          </a:p>
          <a:p>
            <a:pPr>
              <a:buClrTx/>
            </a:pPr>
            <a:r>
              <a:rPr lang="en-US" b="1" dirty="0">
                <a:solidFill>
                  <a:schemeClr val="bg1"/>
                </a:solidFill>
                <a:latin typeface="Times New Roman" pitchFamily="18" charset="0"/>
                <a:cs typeface="Times New Roman" pitchFamily="18" charset="0"/>
              </a:rPr>
              <a:t>Consider extracorporeal membrane oxygenation (ECMO)</a:t>
            </a:r>
          </a:p>
        </p:txBody>
      </p:sp>
    </p:spTree>
    <p:extLst>
      <p:ext uri="{BB962C8B-B14F-4D97-AF65-F5344CB8AC3E}">
        <p14:creationId xmlns:p14="http://schemas.microsoft.com/office/powerpoint/2010/main" val="3472274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97D62B-ABD1-46DF-907A-5E6446706C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14400"/>
            <a:ext cx="8610600" cy="5791200"/>
          </a:xfrm>
          <a:prstGeom prst="rect">
            <a:avLst/>
          </a:prstGeom>
        </p:spPr>
      </p:pic>
      <p:sp>
        <p:nvSpPr>
          <p:cNvPr id="2" name="TextBox 1">
            <a:extLst>
              <a:ext uri="{FF2B5EF4-FFF2-40B4-BE49-F238E27FC236}">
                <a16:creationId xmlns:a16="http://schemas.microsoft.com/office/drawing/2014/main" id="{45688B56-40FF-4C8A-A6FF-FAB8F7DA4BC0}"/>
              </a:ext>
            </a:extLst>
          </p:cNvPr>
          <p:cNvSpPr txBox="1"/>
          <p:nvPr/>
        </p:nvSpPr>
        <p:spPr>
          <a:xfrm>
            <a:off x="685800" y="304800"/>
            <a:ext cx="7391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800" b="1" dirty="0">
                <a:solidFill>
                  <a:schemeClr val="bg1"/>
                </a:solidFill>
                <a:latin typeface="Times New Roman" panose="02020603050405020304" pitchFamily="18" charset="0"/>
                <a:cs typeface="Times New Roman" panose="02020603050405020304" pitchFamily="18" charset="0"/>
              </a:rPr>
              <a:t>SCREENING, TRIAGE AND CLINICAL ASSESSMENT </a:t>
            </a:r>
            <a:endParaRPr lang="en-IN"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89446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31AB07-257F-4151-829F-E6058BABA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268133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13613C-D306-4782-9F39-FA979D3A3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12506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38E412-18C8-4818-A6D0-5FF1F217A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38363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7901B6-6301-4EA8-9203-8674B3BD5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358252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F0FCCD-592B-4C42-BA88-DD809C2756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14865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FE5FA3-AFC5-4BC4-82A0-B0906A9EF6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015309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0C44FF-770C-4E60-BEB7-43BBF9F1F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46618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395420-4DB7-4B38-A4C4-B1170D6F4D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072600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E522A9-C014-42EC-9054-864835625A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329209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2F0E4D-BC80-4A47-A88E-5F48FE22D4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73753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1000"/>
            <a:ext cx="9144000" cy="3493264"/>
          </a:xfrm>
          <a:prstGeom prst="rect">
            <a:avLst/>
          </a:prstGeom>
        </p:spPr>
        <p:txBody>
          <a:bodyPr wrap="square">
            <a:spAutoFit/>
          </a:bodyPr>
          <a:lstStyle/>
          <a:p>
            <a:pPr algn="just">
              <a:spcAft>
                <a:spcPts val="600"/>
              </a:spcAft>
            </a:pPr>
            <a:endParaRPr lang="en-US" sz="1400" b="1" dirty="0">
              <a:solidFill>
                <a:schemeClr val="bg1"/>
              </a:solidFill>
              <a:latin typeface="Times New Roman" panose="02020603050405020304" pitchFamily="18" charset="0"/>
              <a:cs typeface="Times New Roman" pitchFamily="18" charset="0"/>
            </a:endParaRPr>
          </a:p>
          <a:p>
            <a:pPr marL="171450" indent="-171450" algn="just">
              <a:spcAft>
                <a:spcPts val="600"/>
              </a:spcAft>
              <a:buFont typeface="Arial" panose="020B0604020202020204" pitchFamily="34" charset="0"/>
              <a:buChar char="•"/>
            </a:pPr>
            <a:r>
              <a:rPr lang="en-US" sz="1400" b="1" dirty="0">
                <a:solidFill>
                  <a:schemeClr val="bg1"/>
                </a:solidFill>
                <a:latin typeface="Times New Roman" panose="02020603050405020304" pitchFamily="18" charset="0"/>
                <a:cs typeface="Times New Roman" pitchFamily="18" charset="0"/>
              </a:rPr>
              <a:t>Most persons experience fever (83–99%), cough (59–82%), fatigue (44–70%), anorexia (40–84%), shortness of breath (31–40%), myalgias (11–35%). Other non-specific symptoms, such as sore throat, nasal congestion, headache, </a:t>
            </a:r>
            <a:r>
              <a:rPr lang="en-US" sz="1400" b="1" dirty="0" err="1">
                <a:solidFill>
                  <a:schemeClr val="bg1"/>
                </a:solidFill>
                <a:latin typeface="Times New Roman" panose="02020603050405020304" pitchFamily="18" charset="0"/>
                <a:cs typeface="Times New Roman" pitchFamily="18" charset="0"/>
              </a:rPr>
              <a:t>diarrhoea</a:t>
            </a:r>
            <a:r>
              <a:rPr lang="en-US" sz="1400" b="1" dirty="0">
                <a:solidFill>
                  <a:schemeClr val="bg1"/>
                </a:solidFill>
                <a:latin typeface="Times New Roman" panose="02020603050405020304" pitchFamily="18" charset="0"/>
                <a:cs typeface="Times New Roman" pitchFamily="18" charset="0"/>
              </a:rPr>
              <a:t>, nausea and vomiting, have also been </a:t>
            </a:r>
            <a:r>
              <a:rPr lang="en-US" sz="1400" b="1" dirty="0" err="1">
                <a:solidFill>
                  <a:schemeClr val="bg1"/>
                </a:solidFill>
                <a:latin typeface="Times New Roman" panose="02020603050405020304" pitchFamily="18" charset="0"/>
                <a:cs typeface="Times New Roman" pitchFamily="18" charset="0"/>
              </a:rPr>
              <a:t>reporte</a:t>
            </a:r>
            <a:r>
              <a:rPr lang="en-US" sz="1400" b="1" dirty="0">
                <a:solidFill>
                  <a:schemeClr val="bg1"/>
                </a:solidFill>
                <a:latin typeface="Times New Roman" panose="02020603050405020304" pitchFamily="18" charset="0"/>
                <a:cs typeface="Times New Roman" pitchFamily="18" charset="0"/>
              </a:rPr>
              <a:t>. Loss of smell (anosmia) or loss of taste (ageusia) preceding the onset of respiratory symptoms has also been reported . </a:t>
            </a:r>
          </a:p>
          <a:p>
            <a:pPr marL="171450" indent="-171450" algn="just">
              <a:spcAft>
                <a:spcPts val="600"/>
              </a:spcAft>
              <a:buFont typeface="Arial" panose="020B0604020202020204" pitchFamily="34" charset="0"/>
              <a:buChar char="•"/>
            </a:pPr>
            <a:r>
              <a:rPr lang="en-US" sz="1400" b="1" dirty="0">
                <a:solidFill>
                  <a:schemeClr val="bg1"/>
                </a:solidFill>
                <a:latin typeface="Times New Roman" panose="02020603050405020304" pitchFamily="18" charset="0"/>
                <a:cs typeface="Times New Roman" pitchFamily="18" charset="0"/>
              </a:rPr>
              <a:t>Additional neurological manifestations reported include dizziness, agitation, weakness, seizures, or findings suggestive of stroke including trouble with speech or vision, sensory loss, or problems with balance in standing or walking . </a:t>
            </a:r>
          </a:p>
          <a:p>
            <a:pPr marL="171450" indent="-171450" algn="just">
              <a:spcAft>
                <a:spcPts val="600"/>
              </a:spcAft>
              <a:buFont typeface="Arial" panose="020B0604020202020204" pitchFamily="34" charset="0"/>
              <a:buChar char="•"/>
            </a:pPr>
            <a:r>
              <a:rPr lang="en-US" sz="1400" b="1" dirty="0">
                <a:solidFill>
                  <a:schemeClr val="bg1"/>
                </a:solidFill>
                <a:latin typeface="Times New Roman" panose="02020603050405020304" pitchFamily="18" charset="0"/>
                <a:cs typeface="Times New Roman" pitchFamily="18" charset="0"/>
              </a:rPr>
              <a:t>Older people and immunosuppressed patients in particular may present with atypical symptoms such as fatigue, reduced alertness, reduced mobility, </a:t>
            </a:r>
            <a:r>
              <a:rPr lang="en-US" sz="1400" b="1" dirty="0" err="1">
                <a:solidFill>
                  <a:schemeClr val="bg1"/>
                </a:solidFill>
                <a:latin typeface="Times New Roman" panose="02020603050405020304" pitchFamily="18" charset="0"/>
                <a:cs typeface="Times New Roman" pitchFamily="18" charset="0"/>
              </a:rPr>
              <a:t>diarrhoea</a:t>
            </a:r>
            <a:r>
              <a:rPr lang="en-US" sz="1400" b="1" dirty="0">
                <a:solidFill>
                  <a:schemeClr val="bg1"/>
                </a:solidFill>
                <a:latin typeface="Times New Roman" panose="02020603050405020304" pitchFamily="18" charset="0"/>
                <a:cs typeface="Times New Roman" pitchFamily="18" charset="0"/>
              </a:rPr>
              <a:t>, loss of appetite, confusion, and absence of fever. </a:t>
            </a:r>
          </a:p>
          <a:p>
            <a:pPr marL="171450" indent="-171450" algn="just">
              <a:spcAft>
                <a:spcPts val="600"/>
              </a:spcAft>
              <a:buFont typeface="Arial" panose="020B0604020202020204" pitchFamily="34" charset="0"/>
              <a:buChar char="•"/>
            </a:pPr>
            <a:r>
              <a:rPr lang="en-US" sz="1400" b="1" dirty="0">
                <a:solidFill>
                  <a:schemeClr val="bg1"/>
                </a:solidFill>
                <a:latin typeface="Times New Roman" panose="02020603050405020304" pitchFamily="18" charset="0"/>
                <a:cs typeface="Times New Roman" pitchFamily="18" charset="0"/>
              </a:rPr>
              <a:t>Symptoms such as </a:t>
            </a:r>
            <a:r>
              <a:rPr lang="en-US" sz="1400" b="1" dirty="0" err="1">
                <a:solidFill>
                  <a:schemeClr val="bg1"/>
                </a:solidFill>
                <a:latin typeface="Times New Roman" panose="02020603050405020304" pitchFamily="18" charset="0"/>
                <a:cs typeface="Times New Roman" pitchFamily="18" charset="0"/>
              </a:rPr>
              <a:t>dyspnoea</a:t>
            </a:r>
            <a:r>
              <a:rPr lang="en-US" sz="1400" b="1" dirty="0">
                <a:solidFill>
                  <a:schemeClr val="bg1"/>
                </a:solidFill>
                <a:latin typeface="Times New Roman" panose="02020603050405020304" pitchFamily="18" charset="0"/>
                <a:cs typeface="Times New Roman" pitchFamily="18" charset="0"/>
              </a:rPr>
              <a:t>, fever, gastrointestinal (GI) symptoms or fatigue due to physiologic adaptations in pregnant women, adverse pregnancy events, or other diseases such as malaria, may overlap with symptoms of COVID-19. </a:t>
            </a:r>
          </a:p>
          <a:p>
            <a:pPr marL="171450" indent="-171450" algn="just">
              <a:spcAft>
                <a:spcPts val="600"/>
              </a:spcAft>
              <a:buFont typeface="Arial" panose="020B0604020202020204" pitchFamily="34" charset="0"/>
              <a:buChar char="•"/>
            </a:pPr>
            <a:r>
              <a:rPr lang="en-US" sz="1400" b="1" dirty="0">
                <a:solidFill>
                  <a:schemeClr val="bg1"/>
                </a:solidFill>
                <a:latin typeface="Times New Roman" panose="02020603050405020304" pitchFamily="18" charset="0"/>
                <a:cs typeface="Times New Roman" pitchFamily="18" charset="0"/>
              </a:rPr>
              <a:t>Children might not have reported fever or cough as frequently as adults . 	</a:t>
            </a:r>
          </a:p>
        </p:txBody>
      </p:sp>
      <p:sp>
        <p:nvSpPr>
          <p:cNvPr id="6" name="Title 1">
            <a:extLst>
              <a:ext uri="{FF2B5EF4-FFF2-40B4-BE49-F238E27FC236}">
                <a16:creationId xmlns:a16="http://schemas.microsoft.com/office/drawing/2014/main" id="{FDC16BD5-A365-4BEA-8F78-E5593F78CE07}"/>
              </a:ext>
            </a:extLst>
          </p:cNvPr>
          <p:cNvSpPr>
            <a:spLocks noGrp="1"/>
          </p:cNvSpPr>
          <p:nvPr>
            <p:ph type="title"/>
          </p:nvPr>
        </p:nvSpPr>
        <p:spPr>
          <a:xfrm>
            <a:off x="173115" y="4245084"/>
            <a:ext cx="8229600" cy="2433142"/>
          </a:xfrm>
        </p:spPr>
        <p:txBody>
          <a:bodyPr>
            <a:noAutofit/>
          </a:bodyPr>
          <a:lstStyle/>
          <a:p>
            <a:br>
              <a:rPr lang="en-US" sz="1800" b="1" dirty="0">
                <a:solidFill>
                  <a:schemeClr val="bg1"/>
                </a:solidFill>
                <a:latin typeface="Times New Roman" pitchFamily="18" charset="0"/>
                <a:cs typeface="Times New Roman" pitchFamily="18" charset="0"/>
              </a:rPr>
            </a:br>
            <a:br>
              <a:rPr lang="en-IN" sz="1800" dirty="0">
                <a:solidFill>
                  <a:schemeClr val="bg1"/>
                </a:solidFill>
              </a:rPr>
            </a:br>
            <a:r>
              <a:rPr lang="en-US" sz="1800" b="1" u="sng" dirty="0">
                <a:solidFill>
                  <a:schemeClr val="bg1"/>
                </a:solidFill>
                <a:latin typeface="Times New Roman" pitchFamily="18" charset="0"/>
                <a:cs typeface="Times New Roman" pitchFamily="18" charset="0"/>
              </a:rPr>
              <a:t>Age more than 60 years (increasing with age)</a:t>
            </a:r>
            <a:br>
              <a:rPr lang="en-US" sz="1500" b="1" dirty="0">
                <a:solidFill>
                  <a:schemeClr val="bg1"/>
                </a:solidFill>
                <a:latin typeface="Times New Roman" pitchFamily="18" charset="0"/>
                <a:cs typeface="Times New Roman" pitchFamily="18" charset="0"/>
              </a:rPr>
            </a:br>
            <a:r>
              <a:rPr lang="en-US" sz="1500" b="1" dirty="0">
                <a:solidFill>
                  <a:schemeClr val="bg1"/>
                </a:solidFill>
                <a:latin typeface="Times New Roman" pitchFamily="18" charset="0"/>
                <a:cs typeface="Times New Roman" pitchFamily="18" charset="0"/>
              </a:rPr>
              <a:t> Underlying noncommunicable diseases (NCDs): diabetes, hypertension, cardiac disease, chronic lung disease, cerebrovascular disease, dementia, mental disorders, chronic kidney disease, immunosuppression, obesity and cancer have been associated with higher mortality (84,85). </a:t>
            </a:r>
            <a:br>
              <a:rPr lang="en-US" sz="1500" b="1" dirty="0">
                <a:solidFill>
                  <a:schemeClr val="bg1"/>
                </a:solidFill>
                <a:latin typeface="Times New Roman" pitchFamily="18" charset="0"/>
                <a:cs typeface="Times New Roman" pitchFamily="18" charset="0"/>
              </a:rPr>
            </a:br>
            <a:br>
              <a:rPr lang="en-US" sz="1500" b="1" dirty="0">
                <a:solidFill>
                  <a:schemeClr val="bg1"/>
                </a:solidFill>
                <a:latin typeface="Times New Roman" pitchFamily="18" charset="0"/>
                <a:cs typeface="Times New Roman" pitchFamily="18" charset="0"/>
              </a:rPr>
            </a:br>
            <a:r>
              <a:rPr lang="en-US" sz="1500" b="1" dirty="0">
                <a:solidFill>
                  <a:schemeClr val="bg1"/>
                </a:solidFill>
                <a:latin typeface="Times New Roman" pitchFamily="18" charset="0"/>
                <a:cs typeface="Times New Roman" pitchFamily="18" charset="0"/>
              </a:rPr>
              <a:t>In pregnancy, increasing maternal age, high BMI, non-white ethnicity, chronic conditions and pregnancy specific conditions such as gestational diabetes and pre-eclampsia. </a:t>
            </a:r>
            <a:br>
              <a:rPr lang="en-US" sz="1500" b="1" dirty="0">
                <a:solidFill>
                  <a:schemeClr val="bg1"/>
                </a:solidFill>
                <a:latin typeface="Times New Roman" pitchFamily="18" charset="0"/>
                <a:cs typeface="Times New Roman" pitchFamily="18" charset="0"/>
              </a:rPr>
            </a:br>
            <a:r>
              <a:rPr lang="en-US" sz="1500" b="1" dirty="0">
                <a:solidFill>
                  <a:schemeClr val="bg1"/>
                </a:solidFill>
                <a:latin typeface="Times New Roman" pitchFamily="18" charset="0"/>
                <a:cs typeface="Times New Roman" pitchFamily="18" charset="0"/>
              </a:rPr>
              <a:t> </a:t>
            </a:r>
          </a:p>
        </p:txBody>
      </p:sp>
      <p:sp>
        <p:nvSpPr>
          <p:cNvPr id="3" name="TextBox 2">
            <a:extLst>
              <a:ext uri="{FF2B5EF4-FFF2-40B4-BE49-F238E27FC236}">
                <a16:creationId xmlns:a16="http://schemas.microsoft.com/office/drawing/2014/main" id="{D8FFBB84-79C2-4164-97F9-E28EA0E494A5}"/>
              </a:ext>
            </a:extLst>
          </p:cNvPr>
          <p:cNvSpPr txBox="1"/>
          <p:nvPr/>
        </p:nvSpPr>
        <p:spPr>
          <a:xfrm>
            <a:off x="838200" y="228600"/>
            <a:ext cx="64770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spcAft>
                <a:spcPts val="600"/>
              </a:spcAft>
            </a:pPr>
            <a:r>
              <a:rPr lang="en-US" sz="1800" b="1" u="sng" dirty="0">
                <a:solidFill>
                  <a:schemeClr val="bg1"/>
                </a:solidFill>
                <a:latin typeface="Times New Roman" panose="02020603050405020304" pitchFamily="18" charset="0"/>
                <a:cs typeface="Times New Roman" pitchFamily="18" charset="0"/>
              </a:rPr>
              <a:t>Presenting signs and symptoms of COVID-19 vary </a:t>
            </a:r>
          </a:p>
        </p:txBody>
      </p:sp>
      <p:sp>
        <p:nvSpPr>
          <p:cNvPr id="7" name="TextBox 6">
            <a:extLst>
              <a:ext uri="{FF2B5EF4-FFF2-40B4-BE49-F238E27FC236}">
                <a16:creationId xmlns:a16="http://schemas.microsoft.com/office/drawing/2014/main" id="{0C073D6E-82DD-4C88-A61D-4BC3F81CC7CC}"/>
              </a:ext>
            </a:extLst>
          </p:cNvPr>
          <p:cNvSpPr txBox="1"/>
          <p:nvPr/>
        </p:nvSpPr>
        <p:spPr>
          <a:xfrm>
            <a:off x="457200" y="4038600"/>
            <a:ext cx="7620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800" b="1" dirty="0">
                <a:solidFill>
                  <a:schemeClr val="bg1"/>
                </a:solidFill>
                <a:latin typeface="Times New Roman" pitchFamily="18" charset="0"/>
                <a:cs typeface="Times New Roman" pitchFamily="18" charset="0"/>
              </a:rPr>
              <a:t>RISK FACTORS ASSOCIATED WITH SEVERE DISEASE</a:t>
            </a:r>
            <a:endParaRPr lang="en-IN" sz="1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69DA8D-6C83-4CAF-AF40-AC013824F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 y="4762"/>
            <a:ext cx="9296400" cy="6848475"/>
          </a:xfrm>
          <a:prstGeom prst="rect">
            <a:avLst/>
          </a:prstGeom>
        </p:spPr>
      </p:pic>
    </p:spTree>
    <p:extLst>
      <p:ext uri="{BB962C8B-B14F-4D97-AF65-F5344CB8AC3E}">
        <p14:creationId xmlns:p14="http://schemas.microsoft.com/office/powerpoint/2010/main" val="36531268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B68BA-2F38-43E2-B4F0-FC16DD7D37C3}"/>
              </a:ext>
            </a:extLst>
          </p:cNvPr>
          <p:cNvSpPr>
            <a:spLocks noGrp="1"/>
          </p:cNvSpPr>
          <p:nvPr>
            <p:ph type="title"/>
          </p:nvPr>
        </p:nvSpPr>
        <p:spPr>
          <a:xfrm>
            <a:off x="628650" y="365127"/>
            <a:ext cx="7886700" cy="930274"/>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CARING FOR WOMEN WITH COVID-19 DURING AND AFTER PREGNANCY</a:t>
            </a:r>
            <a:endParaRPr lang="en-IN" sz="24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8AEC7B2-266C-4201-9B43-117382D9642D}"/>
              </a:ext>
            </a:extLst>
          </p:cNvPr>
          <p:cNvSpPr>
            <a:spLocks noGrp="1"/>
          </p:cNvSpPr>
          <p:nvPr>
            <p:ph idx="1"/>
          </p:nvPr>
        </p:nvSpPr>
        <p:spPr>
          <a:xfrm>
            <a:off x="533400" y="1973262"/>
            <a:ext cx="7981950" cy="4351338"/>
          </a:xfrm>
        </p:spPr>
        <p:txBody>
          <a:bodyPr>
            <a:normAutofit fontScale="70000" lnSpcReduction="20000"/>
          </a:bodyPr>
          <a:lstStyle/>
          <a:p>
            <a:pPr algn="just">
              <a:buClrTx/>
              <a:buFont typeface="Arial" panose="020B0604020202020204" pitchFamily="34" charset="0"/>
              <a:buChar char="•"/>
            </a:pPr>
            <a:r>
              <a:rPr lang="en-US" b="1" dirty="0">
                <a:solidFill>
                  <a:schemeClr val="bg1"/>
                </a:solidFill>
                <a:latin typeface="Times New Roman" panose="02020603050405020304" pitchFamily="18" charset="0"/>
                <a:cs typeface="Times New Roman" panose="02020603050405020304" pitchFamily="18" charset="0"/>
              </a:rPr>
              <a:t>all pregnant women with history of contact with a person with confirmed COVID-19 be carefully monitored considering asymptomatic transmission of COVID-19. </a:t>
            </a:r>
          </a:p>
          <a:p>
            <a:pPr algn="just">
              <a:buClrTx/>
              <a:buFont typeface="Arial" panose="020B0604020202020204" pitchFamily="34" charset="0"/>
              <a:buChar char="•"/>
            </a:pPr>
            <a:r>
              <a:rPr lang="en-US" b="1" dirty="0">
                <a:solidFill>
                  <a:schemeClr val="bg1"/>
                </a:solidFill>
                <a:latin typeface="Times New Roman" panose="02020603050405020304" pitchFamily="18" charset="0"/>
                <a:cs typeface="Times New Roman" panose="02020603050405020304" pitchFamily="18" charset="0"/>
              </a:rPr>
              <a:t>Pregnant or recently pregnant women with suspected or confirmed mild COVID-19 may not require acute care in hospital, unless there is concern for rapid deterioration or an inability to promptly return to hospital; but isolation to contain virus transmission is recommended</a:t>
            </a:r>
          </a:p>
          <a:p>
            <a:pPr algn="just">
              <a:buClrTx/>
              <a:buFont typeface="Arial" panose="020B0604020202020204" pitchFamily="34" charset="0"/>
              <a:buChar char="•"/>
            </a:pPr>
            <a:r>
              <a:rPr lang="en-US" b="1" dirty="0">
                <a:solidFill>
                  <a:schemeClr val="bg1"/>
                </a:solidFill>
                <a:latin typeface="Times New Roman" panose="02020603050405020304" pitchFamily="18" charset="0"/>
                <a:cs typeface="Times New Roman" panose="02020603050405020304" pitchFamily="18" charset="0"/>
              </a:rPr>
              <a:t>Pregnant or recently pregnant women with moderate or severe COVID-19 require acute care in the hospital, as there is concern for rapid deterioration that may warrant supportive care for severe respiratory morbidity; and/or interventions to improve maternal and fetal survival.</a:t>
            </a:r>
          </a:p>
          <a:p>
            <a:pPr algn="just">
              <a:buClrTx/>
              <a:buFont typeface="Arial" panose="020B0604020202020204" pitchFamily="34" charset="0"/>
              <a:buChar char="•"/>
            </a:pPr>
            <a:r>
              <a:rPr lang="en-US" b="1" dirty="0">
                <a:solidFill>
                  <a:schemeClr val="bg1"/>
                </a:solidFill>
                <a:latin typeface="Times New Roman" panose="02020603050405020304" pitchFamily="18" charset="0"/>
                <a:cs typeface="Times New Roman" panose="02020603050405020304" pitchFamily="18" charset="0"/>
              </a:rPr>
              <a:t>Pregnant and recently pregnant women with suspected, probable or confirmed COVID-19, should have access to woman-</a:t>
            </a:r>
            <a:r>
              <a:rPr lang="en-US" b="1" dirty="0" err="1">
                <a:solidFill>
                  <a:schemeClr val="bg1"/>
                </a:solidFill>
                <a:latin typeface="Times New Roman" panose="02020603050405020304" pitchFamily="18" charset="0"/>
                <a:cs typeface="Times New Roman" panose="02020603050405020304" pitchFamily="18" charset="0"/>
              </a:rPr>
              <a:t>centred</a:t>
            </a:r>
            <a:r>
              <a:rPr lang="en-US" b="1" dirty="0">
                <a:solidFill>
                  <a:schemeClr val="bg1"/>
                </a:solidFill>
                <a:latin typeface="Times New Roman" panose="02020603050405020304" pitchFamily="18" charset="0"/>
                <a:cs typeface="Times New Roman" panose="02020603050405020304" pitchFamily="18" charset="0"/>
              </a:rPr>
              <a:t>, respectful skilled care, including midwifery, obstetric, fetal medicine and neonatal care, as well as mental health and psychosocial support, with readiness to care for maternal and neonatal complications</a:t>
            </a:r>
          </a:p>
          <a:p>
            <a:pPr algn="just">
              <a:buClrTx/>
              <a:buFont typeface="Arial" panose="020B0604020202020204" pitchFamily="34" charset="0"/>
              <a:buChar char="•"/>
            </a:pPr>
            <a:r>
              <a:rPr lang="en-US" b="1" dirty="0">
                <a:solidFill>
                  <a:schemeClr val="bg1"/>
                </a:solidFill>
                <a:latin typeface="Times New Roman" panose="02020603050405020304" pitchFamily="18" charset="0"/>
                <a:cs typeface="Times New Roman" panose="02020603050405020304" pitchFamily="18" charset="0"/>
              </a:rPr>
              <a:t>Mode of birth should be individualized, based on obstetric indications and the woman’s preferences. WHO recommends that induction of </a:t>
            </a:r>
            <a:r>
              <a:rPr lang="en-US" b="1" dirty="0" err="1">
                <a:solidFill>
                  <a:schemeClr val="bg1"/>
                </a:solidFill>
                <a:latin typeface="Times New Roman" panose="02020603050405020304" pitchFamily="18" charset="0"/>
                <a:cs typeface="Times New Roman" panose="02020603050405020304" pitchFamily="18" charset="0"/>
              </a:rPr>
              <a:t>labour</a:t>
            </a:r>
            <a:r>
              <a:rPr lang="en-US" b="1" dirty="0">
                <a:solidFill>
                  <a:schemeClr val="bg1"/>
                </a:solidFill>
                <a:latin typeface="Times New Roman" panose="02020603050405020304" pitchFamily="18" charset="0"/>
                <a:cs typeface="Times New Roman" panose="02020603050405020304" pitchFamily="18" charset="0"/>
              </a:rPr>
              <a:t> and caesarean section should only be undertaken when medically justified and based on maternal and fetal condition. COVID-19 positive status alone is not an indication for caesarean section. </a:t>
            </a:r>
          </a:p>
          <a:p>
            <a:pPr algn="just">
              <a:buClrTx/>
              <a:buFont typeface="Arial" panose="020B0604020202020204" pitchFamily="34" charset="0"/>
              <a:buChar char="•"/>
            </a:pPr>
            <a:r>
              <a:rPr lang="en-US" b="1" dirty="0">
                <a:solidFill>
                  <a:schemeClr val="bg1"/>
                </a:solidFill>
                <a:latin typeface="Times New Roman" panose="02020603050405020304" pitchFamily="18" charset="0"/>
                <a:cs typeface="Times New Roman" panose="02020603050405020304" pitchFamily="18" charset="0"/>
              </a:rPr>
              <a:t>Pregnant and recently pregnant women who have recovered from COVID-19 and been released from the COVID-19 care pathway, should be enabled and encouraged to receive routine antenatal, postpartum, or postabortion care, as appropriate. Additional care should be provided if there are any complications</a:t>
            </a:r>
            <a:endParaRPr lang="en-IN"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74776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6560B-0477-4CDF-8DE4-A558E65607CA}"/>
              </a:ext>
            </a:extLst>
          </p:cNvPr>
          <p:cNvSpPr>
            <a:spLocks noGrp="1"/>
          </p:cNvSpPr>
          <p:nvPr>
            <p:ph type="title"/>
          </p:nvPr>
        </p:nvSpPr>
        <p:spPr>
          <a:xfrm>
            <a:off x="609600" y="381000"/>
            <a:ext cx="7772400" cy="1163624"/>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FEEDING AND CARING FOR INFANTS AND YOUNG CHILDREN OF MOTHERS WITH COVID-19</a:t>
            </a:r>
            <a:endParaRPr lang="en-IN" sz="24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69D5BF7-D2B7-4B5C-B8C2-5234157BD8CD}"/>
              </a:ext>
            </a:extLst>
          </p:cNvPr>
          <p:cNvSpPr>
            <a:spLocks noGrp="1"/>
          </p:cNvSpPr>
          <p:nvPr>
            <p:ph idx="1"/>
          </p:nvPr>
        </p:nvSpPr>
        <p:spPr>
          <a:xfrm>
            <a:off x="628650" y="2206625"/>
            <a:ext cx="7886700" cy="2289175"/>
          </a:xfrm>
        </p:spPr>
        <p:txBody>
          <a:bodyPr/>
          <a:lstStyle/>
          <a:p>
            <a:pPr algn="just">
              <a:buClrTx/>
              <a:buFont typeface="Arial" panose="020B0604020202020204" pitchFamily="34" charset="0"/>
              <a:buChar char="•"/>
            </a:pPr>
            <a:r>
              <a:rPr lang="en-US" b="1" dirty="0">
                <a:solidFill>
                  <a:schemeClr val="bg1"/>
                </a:solidFill>
                <a:latin typeface="Times New Roman" panose="02020603050405020304" pitchFamily="18" charset="0"/>
                <a:cs typeface="Times New Roman" panose="02020603050405020304" pitchFamily="18" charset="0"/>
              </a:rPr>
              <a:t>Mothers with suspected or confirmed COVID-19 should be encouraged to initiate and continue breastfeeding. From the available evidence, mothers should be counselled that the benefits of breast-feeding substantially outweigh the potential risks of transmission.</a:t>
            </a:r>
          </a:p>
          <a:p>
            <a:pPr algn="just">
              <a:buClrTx/>
              <a:buFont typeface="Arial" panose="020B0604020202020204" pitchFamily="34" charset="0"/>
              <a:buChar char="•"/>
            </a:pPr>
            <a:endParaRPr lang="en-IN"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41408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81000"/>
            <a:ext cx="7886700" cy="777874"/>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lgn="ctr"/>
            <a:r>
              <a:rPr lang="en-US" sz="1800" b="1" dirty="0">
                <a:solidFill>
                  <a:schemeClr val="bg1"/>
                </a:solidFill>
                <a:latin typeface="Times New Roman" panose="02020603050405020304" pitchFamily="18" charset="0"/>
                <a:cs typeface="Times New Roman" panose="02020603050405020304" pitchFamily="18" charset="0"/>
              </a:rPr>
              <a:t>SUMMARY OF RECOMMENDATIONS WHEN MOTHER WITH COVID-19 IS CARING FOR INFANT 	</a:t>
            </a:r>
            <a:br>
              <a:rPr lang="en-US" sz="1800" b="1" dirty="0">
                <a:solidFill>
                  <a:schemeClr val="bg1"/>
                </a:solidFill>
                <a:latin typeface="Times New Roman" panose="02020603050405020304" pitchFamily="18" charset="0"/>
                <a:cs typeface="Times New Roman" panose="02020603050405020304" pitchFamily="18" charset="0"/>
              </a:rPr>
            </a:br>
            <a:endParaRPr lang="en-US" sz="1800" dirty="0">
              <a:solidFill>
                <a:schemeClr val="bg1"/>
              </a:solidFill>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92189603"/>
              </p:ext>
            </p:extLst>
          </p:nvPr>
        </p:nvGraphicFramePr>
        <p:xfrm>
          <a:off x="628650" y="1417320"/>
          <a:ext cx="8286750" cy="4983480"/>
        </p:xfrm>
        <a:graphic>
          <a:graphicData uri="http://schemas.openxmlformats.org/drawingml/2006/table">
            <a:tbl>
              <a:tblPr firstRow="1" bandRow="1"/>
              <a:tblGrid>
                <a:gridCol w="2378604">
                  <a:extLst>
                    <a:ext uri="{9D8B030D-6E8A-4147-A177-3AD203B41FA5}">
                      <a16:colId xmlns:a16="http://schemas.microsoft.com/office/drawing/2014/main" val="20000"/>
                    </a:ext>
                  </a:extLst>
                </a:gridCol>
                <a:gridCol w="5908146">
                  <a:extLst>
                    <a:ext uri="{9D8B030D-6E8A-4147-A177-3AD203B41FA5}">
                      <a16:colId xmlns:a16="http://schemas.microsoft.com/office/drawing/2014/main" val="20001"/>
                    </a:ext>
                  </a:extLst>
                </a:gridCol>
              </a:tblGrid>
              <a:tr h="685800">
                <a:tc>
                  <a:txBody>
                    <a:bodyPr/>
                    <a:lstStyle/>
                    <a:p>
                      <a:pPr algn="just"/>
                      <a:endParaRPr lang="en-US" sz="1200" b="1" dirty="0">
                        <a:solidFill>
                          <a:schemeClr val="bg1"/>
                        </a:solidFill>
                        <a:latin typeface="Times New Roman" pitchFamily="18" charset="0"/>
                        <a:cs typeface="Times New Roman" pitchFamily="18" charset="0"/>
                      </a:endParaRPr>
                    </a:p>
                  </a:txBody>
                  <a:tcPr marL="87630" marR="87630"/>
                </a:tc>
                <a:tc>
                  <a:txBody>
                    <a:bodyPr/>
                    <a:lstStyle/>
                    <a:p>
                      <a:pPr algn="ctr"/>
                      <a:r>
                        <a:rPr lang="en-US" sz="1200" b="1" kern="1200" baseline="0" dirty="0">
                          <a:solidFill>
                            <a:schemeClr val="bg1"/>
                          </a:solidFill>
                          <a:latin typeface="Times New Roman" panose="02020603050405020304" pitchFamily="18" charset="0"/>
                          <a:cs typeface="Times New Roman" panose="02020603050405020304" pitchFamily="18" charset="0"/>
                        </a:rPr>
                        <a:t>Interventions </a:t>
                      </a:r>
                      <a:endParaRPr lang="en-US" sz="1200" b="1" dirty="0">
                        <a:solidFill>
                          <a:schemeClr val="bg1"/>
                        </a:solidFill>
                        <a:latin typeface="Times New Roman" pitchFamily="18" charset="0"/>
                        <a:cs typeface="Times New Roman" pitchFamily="18" charset="0"/>
                      </a:endParaRPr>
                    </a:p>
                  </a:txBody>
                  <a:tcPr marL="87630" marR="87630"/>
                </a:tc>
                <a:extLst>
                  <a:ext uri="{0D108BD9-81ED-4DB2-BD59-A6C34878D82A}">
                    <a16:rowId xmlns:a16="http://schemas.microsoft.com/office/drawing/2014/main" val="10000"/>
                  </a:ext>
                </a:extLst>
              </a:tr>
              <a:tr h="370840">
                <a:tc>
                  <a:txBody>
                    <a:bodyPr/>
                    <a:lstStyle/>
                    <a:p>
                      <a:pPr algn="just"/>
                      <a:r>
                        <a:rPr lang="en-US" sz="1200" b="1" kern="1200" baseline="0" dirty="0">
                          <a:solidFill>
                            <a:schemeClr val="bg1"/>
                          </a:solidFill>
                          <a:latin typeface="Times New Roman" panose="02020603050405020304" pitchFamily="18" charset="0"/>
                          <a:cs typeface="Times New Roman" panose="02020603050405020304" pitchFamily="18" charset="0"/>
                        </a:rPr>
                        <a:t>Mother infant contact at birth </a:t>
                      </a:r>
                    </a:p>
                    <a:p>
                      <a:pPr algn="just"/>
                      <a:r>
                        <a:rPr lang="en-US" sz="1200" b="1" kern="1200" baseline="0" dirty="0">
                          <a:solidFill>
                            <a:schemeClr val="bg1"/>
                          </a:solidFill>
                          <a:latin typeface="Times New Roman" panose="02020603050405020304" pitchFamily="18" charset="0"/>
                          <a:cs typeface="Times New Roman" panose="02020603050405020304" pitchFamily="18" charset="0"/>
                        </a:rPr>
                        <a:t>  </a:t>
                      </a:r>
                    </a:p>
                    <a:p>
                      <a:pPr algn="just"/>
                      <a:endParaRPr lang="en-US" sz="1200" b="1" dirty="0">
                        <a:solidFill>
                          <a:schemeClr val="bg1"/>
                        </a:solidFill>
                        <a:latin typeface="Times New Roman" pitchFamily="18" charset="0"/>
                        <a:cs typeface="Times New Roman" pitchFamily="18" charset="0"/>
                      </a:endParaRPr>
                    </a:p>
                  </a:txBody>
                  <a:tcPr marL="87630" marR="87630"/>
                </a:tc>
                <a:tc>
                  <a:txBody>
                    <a:bodyPr/>
                    <a:lstStyle/>
                    <a:p>
                      <a:pPr marL="171450" indent="-171450" algn="just">
                        <a:buFont typeface="Arial" panose="020B0604020202020204" pitchFamily="34" charset="0"/>
                        <a:buChar char="•"/>
                      </a:pPr>
                      <a:r>
                        <a:rPr lang="en-US" sz="1200" b="1" kern="1200" baseline="0" dirty="0">
                          <a:solidFill>
                            <a:schemeClr val="bg1"/>
                          </a:solidFill>
                          <a:latin typeface="Times New Roman" panose="02020603050405020304" pitchFamily="18" charset="0"/>
                          <a:cs typeface="Times New Roman" panose="02020603050405020304" pitchFamily="18" charset="0"/>
                        </a:rPr>
                        <a:t>Mothers should not be separated from their infants unless the mother is too sick to care for her baby.</a:t>
                      </a:r>
                    </a:p>
                    <a:p>
                      <a:pPr marL="171450" indent="-171450" algn="just">
                        <a:buFont typeface="Arial" panose="020B0604020202020204" pitchFamily="34" charset="0"/>
                        <a:buChar char="•"/>
                      </a:pPr>
                      <a:r>
                        <a:rPr lang="en-US" sz="1200" b="1" kern="1200" baseline="0" dirty="0">
                          <a:solidFill>
                            <a:schemeClr val="bg1"/>
                          </a:solidFill>
                          <a:latin typeface="Times New Roman" panose="02020603050405020304" pitchFamily="18" charset="0"/>
                          <a:cs typeface="Times New Roman" panose="02020603050405020304" pitchFamily="18" charset="0"/>
                        </a:rPr>
                        <a:t> If the mother is unable to care for the infant another competent fa- </a:t>
                      </a:r>
                    </a:p>
                    <a:p>
                      <a:pPr marL="171450" indent="-171450" algn="just">
                        <a:buFont typeface="Arial" panose="020B0604020202020204" pitchFamily="34" charset="0"/>
                        <a:buChar char="•"/>
                      </a:pPr>
                      <a:r>
                        <a:rPr lang="en-US" sz="1200" b="1" kern="1200" baseline="0" dirty="0" err="1">
                          <a:solidFill>
                            <a:schemeClr val="bg1"/>
                          </a:solidFill>
                          <a:latin typeface="Times New Roman" panose="02020603050405020304" pitchFamily="18" charset="0"/>
                          <a:cs typeface="Times New Roman" panose="02020603050405020304" pitchFamily="18" charset="0"/>
                        </a:rPr>
                        <a:t>mily</a:t>
                      </a:r>
                      <a:r>
                        <a:rPr lang="en-US" sz="1200" b="1" kern="1200" baseline="0" dirty="0">
                          <a:solidFill>
                            <a:schemeClr val="bg1"/>
                          </a:solidFill>
                          <a:latin typeface="Times New Roman" panose="02020603050405020304" pitchFamily="18" charset="0"/>
                          <a:cs typeface="Times New Roman" panose="02020603050405020304" pitchFamily="18" charset="0"/>
                        </a:rPr>
                        <a:t> caregiver should be identified. Mother and infant should be enabled to remain together while rooming-in throughout the day and night and </a:t>
                      </a:r>
                      <a:r>
                        <a:rPr lang="en-US" sz="1200" b="1" kern="1200" baseline="0" dirty="0" err="1">
                          <a:solidFill>
                            <a:schemeClr val="bg1"/>
                          </a:solidFill>
                          <a:latin typeface="Times New Roman" panose="02020603050405020304" pitchFamily="18" charset="0"/>
                          <a:cs typeface="Times New Roman" panose="02020603050405020304" pitchFamily="18" charset="0"/>
                        </a:rPr>
                        <a:t>practise</a:t>
                      </a:r>
                      <a:r>
                        <a:rPr lang="en-US" sz="1200" b="1" kern="1200" baseline="0" dirty="0">
                          <a:solidFill>
                            <a:schemeClr val="bg1"/>
                          </a:solidFill>
                          <a:latin typeface="Times New Roman" panose="02020603050405020304" pitchFamily="18" charset="0"/>
                          <a:cs typeface="Times New Roman" panose="02020603050405020304" pitchFamily="18" charset="0"/>
                        </a:rPr>
                        <a:t> skin-to-skin contact, including kangaroo mother care, especially immediately after birth and during establishment of breastfeeding, whether they or their infants have suspected or confirmed COVID-19 virus infection. </a:t>
                      </a:r>
                    </a:p>
                    <a:p>
                      <a:pPr marL="171450" indent="-171450" algn="just">
                        <a:buFont typeface="Arial" panose="020B0604020202020204" pitchFamily="34" charset="0"/>
                        <a:buChar char="•"/>
                      </a:pPr>
                      <a:r>
                        <a:rPr lang="en-US" sz="1200" b="1" kern="1200" baseline="0" dirty="0">
                          <a:solidFill>
                            <a:schemeClr val="bg1"/>
                          </a:solidFill>
                          <a:latin typeface="Times New Roman" panose="02020603050405020304" pitchFamily="18" charset="0"/>
                          <a:cs typeface="Times New Roman" panose="02020603050405020304" pitchFamily="18" charset="0"/>
                        </a:rPr>
                        <a:t>Neonates born to mothers with suspected or confirmed COVID-19 should be breastfed within 1 hour of birth. </a:t>
                      </a:r>
                    </a:p>
                    <a:p>
                      <a:pPr marL="171450" indent="-171450" algn="just">
                        <a:buFont typeface="Arial" panose="020B0604020202020204" pitchFamily="34" charset="0"/>
                        <a:buChar char="•"/>
                      </a:pPr>
                      <a:r>
                        <a:rPr lang="en-US" sz="1200" b="1" kern="1200" baseline="0" dirty="0">
                          <a:solidFill>
                            <a:schemeClr val="bg1"/>
                          </a:solidFill>
                          <a:latin typeface="Times New Roman" panose="02020603050405020304" pitchFamily="18" charset="0"/>
                          <a:cs typeface="Times New Roman" panose="02020603050405020304" pitchFamily="18" charset="0"/>
                        </a:rPr>
                        <a:t>Mothers should apply appropriate IPC. Early and uninterrupted skin-to-skin contact between mothers and infants should be facilitated and encouraged as soon as possible after birth, while applying necessary measures for </a:t>
                      </a:r>
                      <a:r>
                        <a:rPr lang="en-US" sz="1200" b="1" kern="1200" baseline="0" dirty="0" err="1">
                          <a:solidFill>
                            <a:schemeClr val="bg1"/>
                          </a:solidFill>
                          <a:latin typeface="Times New Roman" panose="02020603050405020304" pitchFamily="18" charset="0"/>
                          <a:cs typeface="Times New Roman" panose="02020603050405020304" pitchFamily="18" charset="0"/>
                        </a:rPr>
                        <a:t>IPC</a:t>
                      </a:r>
                      <a:r>
                        <a:rPr lang="en-US" sz="1200" b="1" kern="1200" baseline="0" dirty="0">
                          <a:solidFill>
                            <a:schemeClr val="bg1"/>
                          </a:solidFill>
                          <a:latin typeface="Times New Roman" panose="02020603050405020304" pitchFamily="18" charset="0"/>
                          <a:cs typeface="Times New Roman" panose="02020603050405020304" pitchFamily="18" charset="0"/>
                        </a:rPr>
                        <a:t>. This applies also to infants who are born preterm or low birth weight. </a:t>
                      </a:r>
                    </a:p>
                    <a:p>
                      <a:pPr marL="171450" indent="-171450" algn="just">
                        <a:buFont typeface="Arial" panose="020B0604020202020204" pitchFamily="34" charset="0"/>
                        <a:buChar char="•"/>
                      </a:pPr>
                      <a:r>
                        <a:rPr lang="en-US" sz="1200" b="1" kern="1200" baseline="0" dirty="0">
                          <a:solidFill>
                            <a:schemeClr val="bg1"/>
                          </a:solidFill>
                          <a:latin typeface="Times New Roman" panose="02020603050405020304" pitchFamily="18" charset="0"/>
                          <a:cs typeface="Times New Roman" panose="02020603050405020304" pitchFamily="18" charset="0"/>
                        </a:rPr>
                        <a:t>If the newborn or infant is ill and requires specialist care (such as neonatal unit), arrangements should be made to allow the mother free access to the unit, with appropriate IPC measures. </a:t>
                      </a:r>
                    </a:p>
                    <a:p>
                      <a:pPr marL="171450" indent="-171450" algn="just">
                        <a:buFont typeface="Arial" panose="020B0604020202020204" pitchFamily="34" charset="0"/>
                        <a:buChar char="•"/>
                      </a:pPr>
                      <a:r>
                        <a:rPr lang="en-US" sz="1200" b="1" kern="1200" baseline="0" dirty="0">
                          <a:solidFill>
                            <a:schemeClr val="bg1"/>
                          </a:solidFill>
                          <a:latin typeface="Times New Roman" panose="02020603050405020304" pitchFamily="18" charset="0"/>
                          <a:cs typeface="Times New Roman" panose="02020603050405020304" pitchFamily="18" charset="0"/>
                        </a:rPr>
                        <a:t>Earlier initiation of breastfeeding results in greater benefits. This may be relevant to mothers who give birth by caesarean section, after an </a:t>
                      </a:r>
                      <a:r>
                        <a:rPr lang="en-US" sz="1200" b="1" kern="1200" baseline="0" dirty="0" err="1">
                          <a:solidFill>
                            <a:schemeClr val="bg1"/>
                          </a:solidFill>
                          <a:latin typeface="Times New Roman" panose="02020603050405020304" pitchFamily="18" charset="0"/>
                          <a:cs typeface="Times New Roman" panose="02020603050405020304" pitchFamily="18" charset="0"/>
                        </a:rPr>
                        <a:t>anaesthetic</a:t>
                      </a:r>
                      <a:r>
                        <a:rPr lang="en-US" sz="1200" b="1" kern="1200" baseline="0" dirty="0">
                          <a:solidFill>
                            <a:schemeClr val="bg1"/>
                          </a:solidFill>
                          <a:latin typeface="Times New Roman" panose="02020603050405020304" pitchFamily="18" charset="0"/>
                          <a:cs typeface="Times New Roman" panose="02020603050405020304" pitchFamily="18" charset="0"/>
                        </a:rPr>
                        <a:t>, or those who have medical instability that precludes initiation of breastfeeding within the first hour after birth. </a:t>
                      </a:r>
                    </a:p>
                    <a:p>
                      <a:pPr algn="just"/>
                      <a:r>
                        <a:rPr lang="en-US" sz="1200" b="1" kern="1200" baseline="0" dirty="0">
                          <a:solidFill>
                            <a:schemeClr val="bg1"/>
                          </a:solidFill>
                          <a:latin typeface="Times New Roman" panose="02020603050405020304" pitchFamily="18" charset="0"/>
                          <a:cs typeface="Times New Roman" panose="02020603050405020304" pitchFamily="18" charset="0"/>
                        </a:rPr>
                        <a:t>  </a:t>
                      </a:r>
                    </a:p>
                    <a:p>
                      <a:pPr algn="just"/>
                      <a:endParaRPr lang="en-US" sz="1200" b="1" dirty="0">
                        <a:solidFill>
                          <a:schemeClr val="bg1"/>
                        </a:solidFill>
                        <a:latin typeface="Times New Roman" pitchFamily="18" charset="0"/>
                        <a:cs typeface="Times New Roman" pitchFamily="18" charset="0"/>
                      </a:endParaRPr>
                    </a:p>
                  </a:txBody>
                  <a:tcPr marL="87630" marR="87630"/>
                </a:tc>
                <a:extLst>
                  <a:ext uri="{0D108BD9-81ED-4DB2-BD59-A6C34878D82A}">
                    <a16:rowId xmlns:a16="http://schemas.microsoft.com/office/drawing/2014/main" val="10001"/>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ext uri="{D42A27DB-BD31-4B8C-83A1-F6EECF244321}">
                <p14:modId xmlns:p14="http://schemas.microsoft.com/office/powerpoint/2010/main" val="2176859664"/>
              </p:ext>
            </p:extLst>
          </p:nvPr>
        </p:nvGraphicFramePr>
        <p:xfrm>
          <a:off x="381000" y="1447800"/>
          <a:ext cx="8229600" cy="5120640"/>
        </p:xfrm>
        <a:graphic>
          <a:graphicData uri="http://schemas.openxmlformats.org/drawingml/2006/table">
            <a:tbl>
              <a:tblPr firstRow="1" bandRow="1"/>
              <a:tblGrid>
                <a:gridCol w="3048000">
                  <a:extLst>
                    <a:ext uri="{9D8B030D-6E8A-4147-A177-3AD203B41FA5}">
                      <a16:colId xmlns:a16="http://schemas.microsoft.com/office/drawing/2014/main" val="20000"/>
                    </a:ext>
                  </a:extLst>
                </a:gridCol>
                <a:gridCol w="5181600">
                  <a:extLst>
                    <a:ext uri="{9D8B030D-6E8A-4147-A177-3AD203B41FA5}">
                      <a16:colId xmlns:a16="http://schemas.microsoft.com/office/drawing/2014/main" val="20001"/>
                    </a:ext>
                  </a:extLst>
                </a:gridCol>
              </a:tblGrid>
              <a:tr h="685800">
                <a:tc>
                  <a:txBody>
                    <a:bodyPr/>
                    <a:lstStyle/>
                    <a:p>
                      <a:r>
                        <a:rPr lang="en-US" sz="1200" b="1" kern="1200" baseline="0" dirty="0">
                          <a:solidFill>
                            <a:schemeClr val="bg1"/>
                          </a:solidFill>
                          <a:latin typeface="Times New Roman" panose="02020603050405020304" pitchFamily="18" charset="0"/>
                          <a:cs typeface="Times New Roman" panose="02020603050405020304" pitchFamily="18" charset="0"/>
                        </a:rPr>
                        <a:t>During early childhood </a:t>
                      </a:r>
                    </a:p>
                    <a:p>
                      <a:r>
                        <a:rPr lang="en-US" sz="1200" b="1" kern="1200" baseline="0" dirty="0">
                          <a:solidFill>
                            <a:schemeClr val="bg1"/>
                          </a:solidFill>
                          <a:latin typeface="Times New Roman" panose="02020603050405020304" pitchFamily="18" charset="0"/>
                          <a:cs typeface="Times New Roman" panose="02020603050405020304" pitchFamily="18" charset="0"/>
                        </a:rPr>
                        <a:t>  </a:t>
                      </a:r>
                    </a:p>
                    <a:p>
                      <a:pPr algn="just"/>
                      <a:endParaRPr lang="en-US" sz="1200" b="1" dirty="0">
                        <a:solidFill>
                          <a:schemeClr val="bg1"/>
                        </a:solidFill>
                        <a:latin typeface="Times New Roman" pitchFamily="18" charset="0"/>
                        <a:cs typeface="Times New Roman" pitchFamily="18" charset="0"/>
                      </a:endParaRPr>
                    </a:p>
                  </a:txBody>
                  <a:tcPr/>
                </a:tc>
                <a:tc>
                  <a:txBody>
                    <a:bodyPr/>
                    <a:lstStyle/>
                    <a:p>
                      <a:pPr marL="171450" indent="-171450" algn="just">
                        <a:buFont typeface="Arial" panose="020B0604020202020204" pitchFamily="34" charset="0"/>
                        <a:buChar char="•"/>
                      </a:pPr>
                      <a:r>
                        <a:rPr lang="en-US" sz="1200" b="1" kern="1200" baseline="0" dirty="0">
                          <a:solidFill>
                            <a:schemeClr val="bg1"/>
                          </a:solidFill>
                          <a:latin typeface="Times New Roman" panose="02020603050405020304" pitchFamily="18" charset="0"/>
                          <a:cs typeface="Times New Roman" panose="02020603050405020304" pitchFamily="18" charset="0"/>
                        </a:rPr>
                        <a:t>Infants should be breastfed exclusively during the first 6 months after birth, as breastmilk provides all the nutrients and fluids they need. </a:t>
                      </a:r>
                    </a:p>
                    <a:p>
                      <a:pPr marL="171450" indent="-171450" algn="just">
                        <a:buFont typeface="Arial" panose="020B0604020202020204" pitchFamily="34" charset="0"/>
                        <a:buChar char="•"/>
                      </a:pPr>
                      <a:r>
                        <a:rPr lang="en-US" sz="1200" b="1" kern="1200" baseline="0" dirty="0">
                          <a:solidFill>
                            <a:schemeClr val="bg1"/>
                          </a:solidFill>
                          <a:latin typeface="Times New Roman" panose="02020603050405020304" pitchFamily="18" charset="0"/>
                          <a:cs typeface="Times New Roman" panose="02020603050405020304" pitchFamily="18" charset="0"/>
                        </a:rPr>
                        <a:t>From 6 months of age, breastmilk should be complemented with a variety of adequate, safe and nutrient-dense foods. </a:t>
                      </a:r>
                    </a:p>
                    <a:p>
                      <a:pPr marL="171450" indent="-171450" algn="just">
                        <a:buFont typeface="Arial" panose="020B0604020202020204" pitchFamily="34" charset="0"/>
                        <a:buChar char="•"/>
                      </a:pPr>
                      <a:r>
                        <a:rPr lang="en-US" sz="1200" b="1" kern="1200" baseline="0" dirty="0">
                          <a:solidFill>
                            <a:schemeClr val="bg1"/>
                          </a:solidFill>
                          <a:latin typeface="Times New Roman" panose="02020603050405020304" pitchFamily="18" charset="0"/>
                          <a:cs typeface="Times New Roman" panose="02020603050405020304" pitchFamily="18" charset="0"/>
                        </a:rPr>
                        <a:t>Breastfeeding should continue up to 2 years of age or beyond. </a:t>
                      </a:r>
                    </a:p>
                    <a:p>
                      <a:pPr marL="171450" indent="-171450" algn="just">
                        <a:buFont typeface="Arial" panose="020B0604020202020204" pitchFamily="34" charset="0"/>
                        <a:buChar char="•"/>
                      </a:pPr>
                      <a:r>
                        <a:rPr lang="en-US" sz="1200" b="1" kern="1200" baseline="0" dirty="0">
                          <a:solidFill>
                            <a:schemeClr val="bg1"/>
                          </a:solidFill>
                          <a:latin typeface="Times New Roman" panose="02020603050405020304" pitchFamily="18" charset="0"/>
                          <a:cs typeface="Times New Roman" panose="02020603050405020304" pitchFamily="18" charset="0"/>
                        </a:rPr>
                        <a:t>Breastfeeding counselling, basic psychosocial support and practical feeding support should be provided to all pregnant women and mothers with infants and young children if they or their infants and young children have suspected or confirmed COVID-19 infection. </a:t>
                      </a:r>
                    </a:p>
                    <a:p>
                      <a:r>
                        <a:rPr lang="en-US" sz="1200" b="1" kern="1200" baseline="0" dirty="0">
                          <a:solidFill>
                            <a:schemeClr val="bg1"/>
                          </a:solidFill>
                          <a:latin typeface="Times New Roman" panose="02020603050405020304" pitchFamily="18" charset="0"/>
                          <a:cs typeface="Times New Roman" panose="02020603050405020304" pitchFamily="18" charset="0"/>
                        </a:rPr>
                        <a:t>  </a:t>
                      </a:r>
                    </a:p>
                    <a:p>
                      <a:pPr algn="just"/>
                      <a:endParaRPr lang="en-US" sz="1200" b="1" dirty="0">
                        <a:solidFill>
                          <a:schemeClr val="bg1"/>
                        </a:solidFill>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370840">
                <a:tc>
                  <a:txBody>
                    <a:bodyPr/>
                    <a:lstStyle/>
                    <a:p>
                      <a:r>
                        <a:rPr lang="en-US" sz="1200" b="1" kern="1200" baseline="0" dirty="0">
                          <a:solidFill>
                            <a:schemeClr val="bg1"/>
                          </a:solidFill>
                          <a:latin typeface="Times New Roman" panose="02020603050405020304" pitchFamily="18" charset="0"/>
                          <a:cs typeface="Times New Roman" panose="02020603050405020304" pitchFamily="18" charset="0"/>
                        </a:rPr>
                        <a:t>If feeding is interrupted </a:t>
                      </a:r>
                    </a:p>
                    <a:p>
                      <a:r>
                        <a:rPr lang="en-US" sz="1200" b="1" kern="1200" baseline="0" dirty="0">
                          <a:solidFill>
                            <a:schemeClr val="bg1"/>
                          </a:solidFill>
                          <a:latin typeface="Times New Roman" panose="02020603050405020304" pitchFamily="18" charset="0"/>
                          <a:cs typeface="Times New Roman" panose="02020603050405020304" pitchFamily="18" charset="0"/>
                        </a:rPr>
                        <a:t>  </a:t>
                      </a:r>
                    </a:p>
                    <a:p>
                      <a:pPr algn="just"/>
                      <a:endParaRPr lang="en-US" sz="1200" b="1" dirty="0">
                        <a:solidFill>
                          <a:schemeClr val="bg1"/>
                        </a:solidFill>
                        <a:latin typeface="Times New Roman" pitchFamily="18" charset="0"/>
                        <a:cs typeface="Times New Roman" pitchFamily="18" charset="0"/>
                      </a:endParaRPr>
                    </a:p>
                  </a:txBody>
                  <a:tcPr/>
                </a:tc>
                <a:tc>
                  <a:txBody>
                    <a:bodyPr/>
                    <a:lstStyle/>
                    <a:p>
                      <a:pPr marL="171450" indent="-171450" algn="just">
                        <a:buFont typeface="Arial" panose="020B0604020202020204" pitchFamily="34" charset="0"/>
                        <a:buChar char="•"/>
                      </a:pPr>
                      <a:r>
                        <a:rPr lang="en-US" sz="1200" b="1" kern="1200" baseline="0" dirty="0">
                          <a:solidFill>
                            <a:schemeClr val="bg1"/>
                          </a:solidFill>
                          <a:latin typeface="Times New Roman" panose="02020603050405020304" pitchFamily="18" charset="0"/>
                          <a:cs typeface="Times New Roman" panose="02020603050405020304" pitchFamily="18" charset="0"/>
                        </a:rPr>
                        <a:t>In situations when severe illness in a mother prevents her from caring for her infant or prevents her from continuing direct breastfeeding, mothers should be encouraged and supported to express milk, and the breastmilk provided safely to the infant.</a:t>
                      </a:r>
                    </a:p>
                    <a:p>
                      <a:pPr marL="171450" indent="-171450" algn="just">
                        <a:buFont typeface="Arial" panose="020B0604020202020204" pitchFamily="34" charset="0"/>
                        <a:buChar char="•"/>
                      </a:pPr>
                      <a:r>
                        <a:rPr lang="en-US" sz="1200" b="1" kern="1200" baseline="0" dirty="0">
                          <a:solidFill>
                            <a:schemeClr val="bg1"/>
                          </a:solidFill>
                          <a:latin typeface="Times New Roman" panose="02020603050405020304" pitchFamily="18" charset="0"/>
                          <a:cs typeface="Times New Roman" panose="02020603050405020304" pitchFamily="18" charset="0"/>
                        </a:rPr>
                        <a:t>In the event that the mother is too unwell to breastfeed or express breastmilk, explore the viability of feeding with donor human milk. If this is not possible, consider wet nursing (defined as another woman breastfeeds the child) or appropriate breastmilk substitutes, informed by feasibility, safety, sustainability, cultural context, acceptability to mother and service availability.</a:t>
                      </a:r>
                    </a:p>
                    <a:p>
                      <a:pPr marL="171450" indent="-171450" algn="just">
                        <a:buFont typeface="Arial" panose="020B0604020202020204" pitchFamily="34" charset="0"/>
                        <a:buChar char="•"/>
                      </a:pPr>
                      <a:r>
                        <a:rPr lang="en-US" sz="1200" b="1" kern="1200" baseline="0" dirty="0">
                          <a:solidFill>
                            <a:schemeClr val="bg1"/>
                          </a:solidFill>
                          <a:latin typeface="Times New Roman" panose="02020603050405020304" pitchFamily="18" charset="0"/>
                          <a:cs typeface="Times New Roman" panose="02020603050405020304" pitchFamily="18" charset="0"/>
                        </a:rPr>
                        <a:t> Mothers who are not able to initiate breastfeeding during the first hour after delivery should still be supported to breastfeed as soon as they are able. Assistance should be provided after recovery for </a:t>
                      </a:r>
                      <a:r>
                        <a:rPr lang="en-US" sz="1200" b="1" kern="1200" baseline="0" dirty="0" err="1">
                          <a:solidFill>
                            <a:schemeClr val="bg1"/>
                          </a:solidFill>
                          <a:latin typeface="Times New Roman" panose="02020603050405020304" pitchFamily="18" charset="0"/>
                          <a:cs typeface="Times New Roman" panose="02020603050405020304" pitchFamily="18" charset="0"/>
                        </a:rPr>
                        <a:t>relactation</a:t>
                      </a:r>
                      <a:r>
                        <a:rPr lang="en-US" sz="1200" b="1" kern="1200" baseline="0" dirty="0">
                          <a:solidFill>
                            <a:schemeClr val="bg1"/>
                          </a:solidFill>
                          <a:latin typeface="Times New Roman" panose="02020603050405020304" pitchFamily="18" charset="0"/>
                          <a:cs typeface="Times New Roman" panose="02020603050405020304" pitchFamily="18" charset="0"/>
                        </a:rPr>
                        <a:t> to re-establish a milk supply and continue breastfeeding. </a:t>
                      </a:r>
                    </a:p>
                    <a:p>
                      <a:pPr marL="171450" indent="-171450">
                        <a:buFont typeface="Arial" panose="020B0604020202020204" pitchFamily="34" charset="0"/>
                        <a:buChar char="•"/>
                      </a:pPr>
                      <a:r>
                        <a:rPr lang="en-US" sz="1200" b="1" kern="1200" baseline="0" dirty="0">
                          <a:solidFill>
                            <a:schemeClr val="bg1"/>
                          </a:solidFill>
                          <a:latin typeface="Times New Roman" panose="02020603050405020304" pitchFamily="18" charset="0"/>
                          <a:cs typeface="Times New Roman" panose="02020603050405020304" pitchFamily="18" charset="0"/>
                        </a:rPr>
                        <a:t>  </a:t>
                      </a:r>
                    </a:p>
                    <a:p>
                      <a:pPr algn="just"/>
                      <a:endParaRPr lang="en-US" sz="1200" b="1" dirty="0">
                        <a:solidFill>
                          <a:schemeClr val="bg1"/>
                        </a:solidFill>
                        <a:latin typeface="Times New Roman" pitchFamily="18" charset="0"/>
                        <a:cs typeface="Times New Roman" pitchFamily="18" charset="0"/>
                      </a:endParaRPr>
                    </a:p>
                  </a:txBody>
                  <a:tcPr/>
                </a:tc>
                <a:extLst>
                  <a:ext uri="{0D108BD9-81ED-4DB2-BD59-A6C34878D82A}">
                    <a16:rowId xmlns:a16="http://schemas.microsoft.com/office/drawing/2014/main" val="10001"/>
                  </a:ext>
                </a:extLst>
              </a:tr>
            </a:tbl>
          </a:graphicData>
        </a:graphic>
      </p:graphicFrame>
      <p:sp>
        <p:nvSpPr>
          <p:cNvPr id="3" name="Title 1">
            <a:extLst>
              <a:ext uri="{FF2B5EF4-FFF2-40B4-BE49-F238E27FC236}">
                <a16:creationId xmlns:a16="http://schemas.microsoft.com/office/drawing/2014/main" id="{68896C94-83AB-4C92-888C-F7178FF00E4E}"/>
              </a:ext>
            </a:extLst>
          </p:cNvPr>
          <p:cNvSpPr>
            <a:spLocks noGrp="1"/>
          </p:cNvSpPr>
          <p:nvPr>
            <p:ph type="title"/>
          </p:nvPr>
        </p:nvSpPr>
        <p:spPr>
          <a:xfrm>
            <a:off x="628650" y="365127"/>
            <a:ext cx="7886700" cy="777874"/>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lgn="ctr"/>
            <a:r>
              <a:rPr lang="en-US" sz="1800" b="1" dirty="0">
                <a:solidFill>
                  <a:schemeClr val="bg1"/>
                </a:solidFill>
                <a:latin typeface="Times New Roman" panose="02020603050405020304" pitchFamily="18" charset="0"/>
                <a:cs typeface="Times New Roman" panose="02020603050405020304" pitchFamily="18" charset="0"/>
              </a:rPr>
              <a:t>SUMMARY OF RECOMMENDATIONS WHEN MOTHER WITH COVID-19 IS CARING FOR INFANT 	</a:t>
            </a:r>
            <a:br>
              <a:rPr lang="en-US" sz="1800" b="1" dirty="0">
                <a:solidFill>
                  <a:schemeClr val="bg1"/>
                </a:solidFill>
                <a:latin typeface="Times New Roman" panose="02020603050405020304" pitchFamily="18" charset="0"/>
                <a:cs typeface="Times New Roman" panose="02020603050405020304" pitchFamily="18" charset="0"/>
              </a:rPr>
            </a:br>
            <a:endParaRPr lang="en-US" sz="1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ext uri="{D42A27DB-BD31-4B8C-83A1-F6EECF244321}">
                <p14:modId xmlns:p14="http://schemas.microsoft.com/office/powerpoint/2010/main" val="2117858610"/>
              </p:ext>
            </p:extLst>
          </p:nvPr>
        </p:nvGraphicFramePr>
        <p:xfrm>
          <a:off x="457200" y="1813560"/>
          <a:ext cx="8229600" cy="4358640"/>
        </p:xfrm>
        <a:graphic>
          <a:graphicData uri="http://schemas.openxmlformats.org/drawingml/2006/table">
            <a:tbl>
              <a:tblPr firstRow="1" bandRow="1"/>
              <a:tblGrid>
                <a:gridCol w="3048000">
                  <a:extLst>
                    <a:ext uri="{9D8B030D-6E8A-4147-A177-3AD203B41FA5}">
                      <a16:colId xmlns:a16="http://schemas.microsoft.com/office/drawing/2014/main" val="20000"/>
                    </a:ext>
                  </a:extLst>
                </a:gridCol>
                <a:gridCol w="5181600">
                  <a:extLst>
                    <a:ext uri="{9D8B030D-6E8A-4147-A177-3AD203B41FA5}">
                      <a16:colId xmlns:a16="http://schemas.microsoft.com/office/drawing/2014/main" val="20001"/>
                    </a:ext>
                  </a:extLst>
                </a:gridCol>
              </a:tblGrid>
              <a:tr h="3886200">
                <a:tc>
                  <a:txBody>
                    <a:bodyPr/>
                    <a:lstStyle/>
                    <a:p>
                      <a:r>
                        <a:rPr lang="en-US" sz="1400" b="1" kern="1200" baseline="0" dirty="0">
                          <a:solidFill>
                            <a:schemeClr val="bg1"/>
                          </a:solidFill>
                          <a:latin typeface="Times New Roman" panose="02020603050405020304" pitchFamily="18" charset="0"/>
                          <a:cs typeface="Times New Roman" panose="02020603050405020304" pitchFamily="18" charset="0"/>
                        </a:rPr>
                        <a:t>Practices the mother should perform during all infant and childcare </a:t>
                      </a:r>
                    </a:p>
                    <a:p>
                      <a:r>
                        <a:rPr lang="en-US" sz="1400" b="1" kern="1200" baseline="0" dirty="0">
                          <a:solidFill>
                            <a:schemeClr val="bg1"/>
                          </a:solidFill>
                          <a:latin typeface="Times New Roman" panose="02020603050405020304" pitchFamily="18" charset="0"/>
                          <a:cs typeface="Times New Roman" panose="02020603050405020304" pitchFamily="18" charset="0"/>
                        </a:rPr>
                        <a:t>  </a:t>
                      </a:r>
                    </a:p>
                    <a:p>
                      <a:pPr algn="just"/>
                      <a:endParaRPr lang="en-US" sz="1400" b="1" dirty="0">
                        <a:solidFill>
                          <a:schemeClr val="bg1"/>
                        </a:solidFill>
                        <a:latin typeface="Times New Roman" pitchFamily="18" charset="0"/>
                        <a:cs typeface="Times New Roman" pitchFamily="18" charset="0"/>
                      </a:endParaRPr>
                    </a:p>
                  </a:txBody>
                  <a:tcPr/>
                </a:tc>
                <a:tc>
                  <a:txBody>
                    <a:bodyPr/>
                    <a:lstStyle/>
                    <a:p>
                      <a:pPr marL="171450" indent="-171450" algn="just">
                        <a:buFont typeface="Arial" panose="020B0604020202020204" pitchFamily="34" charset="0"/>
                        <a:buChar char="•"/>
                      </a:pPr>
                      <a:r>
                        <a:rPr lang="en-US" sz="1400" b="1" kern="1200" baseline="0" dirty="0">
                          <a:solidFill>
                            <a:schemeClr val="bg1"/>
                          </a:solidFill>
                          <a:latin typeface="Times New Roman" panose="02020603050405020304" pitchFamily="18" charset="0"/>
                          <a:cs typeface="Times New Roman" panose="02020603050405020304" pitchFamily="18" charset="0"/>
                        </a:rPr>
                        <a:t>Perform frequent hand hygiene with soap and water or alcohol-based hand rub, especially before contact with her child. </a:t>
                      </a:r>
                    </a:p>
                    <a:p>
                      <a:pPr marL="171450" indent="-171450" algn="just">
                        <a:buFont typeface="Arial" panose="020B0604020202020204" pitchFamily="34" charset="0"/>
                        <a:buChar char="•"/>
                      </a:pPr>
                      <a:r>
                        <a:rPr lang="en-US" sz="1400" b="1" kern="1200" baseline="0" dirty="0">
                          <a:solidFill>
                            <a:schemeClr val="bg1"/>
                          </a:solidFill>
                          <a:latin typeface="Times New Roman" panose="02020603050405020304" pitchFamily="18" charset="0"/>
                          <a:cs typeface="Times New Roman" panose="02020603050405020304" pitchFamily="18" charset="0"/>
                        </a:rPr>
                        <a:t>Perform respiratory hygiene: sneeze or cough into a tissue and immediately dispose of the tissue. Hands should immediately be washed with soap and water or alcohol-based hand rub. Clean and disinfect surfaces with which the mother has been in contact. </a:t>
                      </a:r>
                    </a:p>
                    <a:p>
                      <a:pPr marL="171450" indent="-171450" algn="just">
                        <a:buFont typeface="Arial" panose="020B0604020202020204" pitchFamily="34" charset="0"/>
                        <a:buChar char="•"/>
                      </a:pPr>
                      <a:r>
                        <a:rPr lang="en-US" sz="1400" b="1" kern="1200" baseline="0" dirty="0">
                          <a:solidFill>
                            <a:schemeClr val="bg1"/>
                          </a:solidFill>
                          <a:latin typeface="Times New Roman" panose="02020603050405020304" pitchFamily="18" charset="0"/>
                          <a:cs typeface="Times New Roman" panose="02020603050405020304" pitchFamily="18" charset="0"/>
                        </a:rPr>
                        <a:t>Wear a medical mask until symptom resolution and criteria for release from isolation have been met. </a:t>
                      </a:r>
                    </a:p>
                    <a:p>
                      <a:pPr marL="171450" indent="-171450" algn="just">
                        <a:buFont typeface="Arial" panose="020B0604020202020204" pitchFamily="34" charset="0"/>
                        <a:buChar char="•"/>
                      </a:pPr>
                      <a:r>
                        <a:rPr lang="en-US" sz="1400" b="1" kern="1200" baseline="0" dirty="0">
                          <a:solidFill>
                            <a:schemeClr val="bg1"/>
                          </a:solidFill>
                          <a:latin typeface="Times New Roman" panose="02020603050405020304" pitchFamily="18" charset="0"/>
                          <a:cs typeface="Times New Roman" panose="02020603050405020304" pitchFamily="18" charset="0"/>
                        </a:rPr>
                        <a:t>Additionally, breastfeeding mothers should be helped to clean her chest with soap and water if she has been coughing on it before breastfeeding. She does not need to wash her breasts prior to every breastfeed. </a:t>
                      </a:r>
                    </a:p>
                    <a:p>
                      <a:pPr marL="171450" indent="-171450" algn="just">
                        <a:buFont typeface="Arial" panose="020B0604020202020204" pitchFamily="34" charset="0"/>
                        <a:buChar char="•"/>
                      </a:pPr>
                      <a:r>
                        <a:rPr lang="en-US" sz="1400" b="1" kern="1200" baseline="0" dirty="0">
                          <a:solidFill>
                            <a:schemeClr val="bg1"/>
                          </a:solidFill>
                          <a:latin typeface="Times New Roman" panose="02020603050405020304" pitchFamily="18" charset="0"/>
                          <a:cs typeface="Times New Roman" panose="02020603050405020304" pitchFamily="18" charset="0"/>
                        </a:rPr>
                        <a:t>While mothers are recommended to wear medical masks, if the mother does not have a medical mask, she should still be encouraged to continue breastfeeding as the benefits of breastfeeding outweigh the potential risks of transmission of the virus when breastfeeding</a:t>
                      </a:r>
                    </a:p>
                    <a:p>
                      <a:r>
                        <a:rPr lang="en-US" sz="1400" b="1" kern="1200" baseline="0" dirty="0">
                          <a:solidFill>
                            <a:schemeClr val="bg1"/>
                          </a:solidFill>
                          <a:latin typeface="Times New Roman" panose="02020603050405020304" pitchFamily="18" charset="0"/>
                          <a:cs typeface="Times New Roman" panose="02020603050405020304" pitchFamily="18" charset="0"/>
                        </a:rPr>
                        <a:t>  </a:t>
                      </a:r>
                    </a:p>
                    <a:p>
                      <a:pPr algn="just"/>
                      <a:endParaRPr lang="en-US" sz="1400" b="1" dirty="0">
                        <a:solidFill>
                          <a:schemeClr val="bg1"/>
                        </a:solidFill>
                        <a:latin typeface="Times New Roman" pitchFamily="18" charset="0"/>
                        <a:cs typeface="Times New Roman" pitchFamily="18" charset="0"/>
                      </a:endParaRPr>
                    </a:p>
                  </a:txBody>
                  <a:tcPr/>
                </a:tc>
                <a:extLst>
                  <a:ext uri="{0D108BD9-81ED-4DB2-BD59-A6C34878D82A}">
                    <a16:rowId xmlns:a16="http://schemas.microsoft.com/office/drawing/2014/main" val="10000"/>
                  </a:ext>
                </a:extLst>
              </a:tr>
            </a:tbl>
          </a:graphicData>
        </a:graphic>
      </p:graphicFrame>
      <p:sp>
        <p:nvSpPr>
          <p:cNvPr id="3" name="Title 1">
            <a:extLst>
              <a:ext uri="{FF2B5EF4-FFF2-40B4-BE49-F238E27FC236}">
                <a16:creationId xmlns:a16="http://schemas.microsoft.com/office/drawing/2014/main" id="{5F6C0CD2-CA46-4DB1-9802-115EC9938132}"/>
              </a:ext>
            </a:extLst>
          </p:cNvPr>
          <p:cNvSpPr>
            <a:spLocks noGrp="1"/>
          </p:cNvSpPr>
          <p:nvPr>
            <p:ph type="title"/>
          </p:nvPr>
        </p:nvSpPr>
        <p:spPr>
          <a:xfrm>
            <a:off x="628650" y="441326"/>
            <a:ext cx="7886700" cy="777874"/>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lgn="ctr"/>
            <a:r>
              <a:rPr lang="en-US" sz="1800" b="1" dirty="0">
                <a:solidFill>
                  <a:schemeClr val="bg1"/>
                </a:solidFill>
                <a:latin typeface="Times New Roman" panose="02020603050405020304" pitchFamily="18" charset="0"/>
                <a:cs typeface="Times New Roman" panose="02020603050405020304" pitchFamily="18" charset="0"/>
              </a:rPr>
              <a:t>SUMMARY OF RECOMMENDATIONS WHEN MOTHER WITH COVID-19 IS CARING FOR INFANT 	</a:t>
            </a:r>
            <a:br>
              <a:rPr lang="en-US" sz="1800" b="1" dirty="0">
                <a:solidFill>
                  <a:schemeClr val="bg1"/>
                </a:solidFill>
                <a:latin typeface="Times New Roman" panose="02020603050405020304" pitchFamily="18" charset="0"/>
                <a:cs typeface="Times New Roman" panose="02020603050405020304" pitchFamily="18" charset="0"/>
              </a:rPr>
            </a:br>
            <a:endParaRPr lang="en-US" sz="1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ext uri="{D42A27DB-BD31-4B8C-83A1-F6EECF244321}">
                <p14:modId xmlns:p14="http://schemas.microsoft.com/office/powerpoint/2010/main" val="2447200491"/>
              </p:ext>
            </p:extLst>
          </p:nvPr>
        </p:nvGraphicFramePr>
        <p:xfrm>
          <a:off x="381000" y="152400"/>
          <a:ext cx="8496300" cy="6553200"/>
        </p:xfrm>
        <a:graphic>
          <a:graphicData uri="http://schemas.openxmlformats.org/drawingml/2006/table">
            <a:tbl>
              <a:tblPr firstRow="1" bandRow="1"/>
              <a:tblGrid>
                <a:gridCol w="2124075">
                  <a:extLst>
                    <a:ext uri="{9D8B030D-6E8A-4147-A177-3AD203B41FA5}">
                      <a16:colId xmlns:a16="http://schemas.microsoft.com/office/drawing/2014/main" val="20000"/>
                    </a:ext>
                  </a:extLst>
                </a:gridCol>
                <a:gridCol w="6372225">
                  <a:extLst>
                    <a:ext uri="{9D8B030D-6E8A-4147-A177-3AD203B41FA5}">
                      <a16:colId xmlns:a16="http://schemas.microsoft.com/office/drawing/2014/main" val="20001"/>
                    </a:ext>
                  </a:extLst>
                </a:gridCol>
              </a:tblGrid>
              <a:tr h="6553200">
                <a:tc>
                  <a:txBody>
                    <a:bodyPr/>
                    <a:lstStyle/>
                    <a:p>
                      <a:pPr algn="just"/>
                      <a:r>
                        <a:rPr lang="en-US" sz="1400" b="1" kern="1200" baseline="0" dirty="0">
                          <a:solidFill>
                            <a:schemeClr val="bg1"/>
                          </a:solidFill>
                          <a:latin typeface="Times New Roman" panose="02020603050405020304" pitchFamily="18" charset="0"/>
                          <a:cs typeface="Times New Roman" panose="02020603050405020304" pitchFamily="18" charset="0"/>
                        </a:rPr>
                        <a:t>Best practices for breast-feeding </a:t>
                      </a:r>
                    </a:p>
                    <a:p>
                      <a:pPr algn="just"/>
                      <a:r>
                        <a:rPr lang="en-US" sz="1400" b="1" kern="1200" baseline="0" dirty="0">
                          <a:solidFill>
                            <a:schemeClr val="bg1"/>
                          </a:solidFill>
                          <a:latin typeface="Times New Roman" panose="02020603050405020304" pitchFamily="18" charset="0"/>
                          <a:cs typeface="Times New Roman" panose="02020603050405020304" pitchFamily="18" charset="0"/>
                        </a:rPr>
                        <a:t>  </a:t>
                      </a:r>
                    </a:p>
                    <a:p>
                      <a:pPr algn="just"/>
                      <a:endParaRPr lang="en-US" sz="1400" b="1" dirty="0">
                        <a:solidFill>
                          <a:schemeClr val="bg1"/>
                        </a:solidFill>
                        <a:latin typeface="Times New Roman" pitchFamily="18" charset="0"/>
                        <a:cs typeface="Times New Roman" pitchFamily="18" charset="0"/>
                      </a:endParaRPr>
                    </a:p>
                  </a:txBody>
                  <a:tcPr/>
                </a:tc>
                <a:tc>
                  <a:txBody>
                    <a:bodyPr/>
                    <a:lstStyle/>
                    <a:p>
                      <a:pPr marL="285750" indent="-285750" algn="just">
                        <a:buFont typeface="Arial" panose="020B0604020202020204" pitchFamily="34" charset="0"/>
                        <a:buChar char="•"/>
                      </a:pPr>
                      <a:r>
                        <a:rPr lang="en-US" sz="1300" b="1" kern="1200" baseline="0" dirty="0">
                          <a:solidFill>
                            <a:schemeClr val="bg1"/>
                          </a:solidFill>
                          <a:latin typeface="Times New Roman" panose="02020603050405020304" pitchFamily="18" charset="0"/>
                          <a:cs typeface="Times New Roman" panose="02020603050405020304" pitchFamily="18" charset="0"/>
                        </a:rPr>
                        <a:t>Health facilities providing maternity and newborn services should enable a mother to breastfeed for as often and for as long as she wishes. </a:t>
                      </a:r>
                    </a:p>
                    <a:p>
                      <a:pPr marL="285750" indent="-285750" algn="just">
                        <a:buFont typeface="Arial" panose="020B0604020202020204" pitchFamily="34" charset="0"/>
                        <a:buChar char="•"/>
                      </a:pPr>
                      <a:r>
                        <a:rPr lang="en-US" sz="1300" b="1" kern="1200" baseline="0" dirty="0">
                          <a:solidFill>
                            <a:schemeClr val="bg1"/>
                          </a:solidFill>
                          <a:latin typeface="Times New Roman" panose="02020603050405020304" pitchFamily="18" charset="0"/>
                          <a:cs typeface="Times New Roman" panose="02020603050405020304" pitchFamily="18" charset="0"/>
                        </a:rPr>
                        <a:t>Minimizing disruption to breastfeeding will require health care practices that enable a mother to breastfeed. </a:t>
                      </a:r>
                    </a:p>
                    <a:p>
                      <a:pPr marL="285750" indent="-285750" algn="just">
                        <a:buFont typeface="Arial" panose="020B0604020202020204" pitchFamily="34" charset="0"/>
                        <a:buChar char="•"/>
                      </a:pPr>
                      <a:r>
                        <a:rPr lang="en-US" sz="1300" b="1" kern="1200" baseline="0" dirty="0">
                          <a:solidFill>
                            <a:schemeClr val="bg1"/>
                          </a:solidFill>
                          <a:latin typeface="Times New Roman" panose="02020603050405020304" pitchFamily="18" charset="0"/>
                          <a:cs typeface="Times New Roman" panose="02020603050405020304" pitchFamily="18" charset="0"/>
                        </a:rPr>
                        <a:t>All mothers should receive practical support to enable them to initiate and establish breastfeeding and manage common breastfeeding difficulties. This support should be provided by appropriately trained health care professionals and community-based lay and peer breastfeeding counsellors.</a:t>
                      </a:r>
                    </a:p>
                    <a:p>
                      <a:pPr marL="285750" indent="-285750" algn="just">
                        <a:buFont typeface="Arial" panose="020B0604020202020204" pitchFamily="34" charset="0"/>
                        <a:buChar char="•"/>
                      </a:pPr>
                      <a:r>
                        <a:rPr lang="en-US" sz="1300" b="1" kern="1200" baseline="0" dirty="0">
                          <a:solidFill>
                            <a:schemeClr val="bg1"/>
                          </a:solidFill>
                          <a:latin typeface="Times New Roman" panose="02020603050405020304" pitchFamily="18" charset="0"/>
                          <a:cs typeface="Times New Roman" panose="02020603050405020304" pitchFamily="18" charset="0"/>
                        </a:rPr>
                        <a:t> There should be no promotion of breastmilk substitutes, feeding bottles and teats, pacifiers or dummies in any part of facilities providing maternity and newborn services, or by any of the staff. </a:t>
                      </a:r>
                    </a:p>
                    <a:p>
                      <a:pPr marL="285750" indent="-285750" algn="just">
                        <a:buFont typeface="Arial" panose="020B0604020202020204" pitchFamily="34" charset="0"/>
                        <a:buChar char="•"/>
                      </a:pPr>
                      <a:r>
                        <a:rPr lang="en-US" sz="1300" b="1" kern="1200" baseline="0" dirty="0">
                          <a:solidFill>
                            <a:schemeClr val="bg1"/>
                          </a:solidFill>
                          <a:latin typeface="Times New Roman" panose="02020603050405020304" pitchFamily="18" charset="0"/>
                          <a:cs typeface="Times New Roman" panose="02020603050405020304" pitchFamily="18" charset="0"/>
                        </a:rPr>
                        <a:t>Health facilities and their staff should not give feeding bottles and teats or other products that are within the scope of the International Code of Marketing of Breast-milk Substitutes and its subsequent related WHA resolutions, to infants. </a:t>
                      </a:r>
                    </a:p>
                    <a:p>
                      <a:pPr marL="285750" indent="-285750" algn="just">
                        <a:buFont typeface="Arial" panose="020B0604020202020204" pitchFamily="34" charset="0"/>
                        <a:buChar char="•"/>
                      </a:pPr>
                      <a:r>
                        <a:rPr lang="en-US" sz="1300" b="1" kern="1200" baseline="0" dirty="0">
                          <a:solidFill>
                            <a:schemeClr val="bg1"/>
                          </a:solidFill>
                          <a:latin typeface="Times New Roman" panose="02020603050405020304" pitchFamily="18" charset="0"/>
                          <a:cs typeface="Times New Roman" panose="02020603050405020304" pitchFamily="18" charset="0"/>
                        </a:rPr>
                        <a:t>If the mother is too unwell to breastfeed or express breastmilk, explore the best alter-natives to breastfeeding a newborn or young infant, in priority order, as follows: </a:t>
                      </a:r>
                    </a:p>
                    <a:p>
                      <a:pPr marL="285750" indent="-285750" algn="just">
                        <a:buFont typeface="Arial" panose="020B0604020202020204" pitchFamily="34" charset="0"/>
                        <a:buChar char="•"/>
                      </a:pPr>
                      <a:r>
                        <a:rPr lang="en-US" sz="1300" b="1" kern="1200" baseline="0" dirty="0">
                          <a:solidFill>
                            <a:schemeClr val="bg1"/>
                          </a:solidFill>
                          <a:latin typeface="Times New Roman" panose="02020603050405020304" pitchFamily="18" charset="0"/>
                          <a:cs typeface="Times New Roman" panose="02020603050405020304" pitchFamily="18" charset="0"/>
                        </a:rPr>
                        <a:t>1) donor human milk should be fed if available from a human milk bank; 2) if supplies are limited, prioritize donor human milk for preterm and low birth weight newborns; </a:t>
                      </a:r>
                    </a:p>
                    <a:p>
                      <a:pPr marL="285750" indent="-285750" algn="just">
                        <a:buFont typeface="Arial" panose="020B0604020202020204" pitchFamily="34" charset="0"/>
                        <a:buChar char="•"/>
                      </a:pPr>
                      <a:r>
                        <a:rPr lang="en-US" sz="1300" b="1" kern="1200" baseline="0" dirty="0">
                          <a:solidFill>
                            <a:schemeClr val="bg1"/>
                          </a:solidFill>
                          <a:latin typeface="Times New Roman" panose="02020603050405020304" pitchFamily="18" charset="0"/>
                          <a:cs typeface="Times New Roman" panose="02020603050405020304" pitchFamily="18" charset="0"/>
                        </a:rPr>
                        <a:t>3) wet nursing may be an option depending on acceptability to mothers and families, availability of wet nurses and services to support mothers and wet nurses. COVID-19 testing of a woman who is a potential wet nurse is not required. </a:t>
                      </a:r>
                    </a:p>
                    <a:p>
                      <a:pPr marL="285750" indent="-285750" algn="just">
                        <a:buFont typeface="Arial" panose="020B0604020202020204" pitchFamily="34" charset="0"/>
                        <a:buChar char="•"/>
                      </a:pPr>
                      <a:r>
                        <a:rPr lang="en-US" sz="1300" b="1" kern="1200" baseline="0" dirty="0">
                          <a:solidFill>
                            <a:schemeClr val="bg1"/>
                          </a:solidFill>
                          <a:latin typeface="Times New Roman" panose="02020603050405020304" pitchFamily="18" charset="0"/>
                          <a:cs typeface="Times New Roman" panose="02020603050405020304" pitchFamily="18" charset="0"/>
                        </a:rPr>
                        <a:t>Prioritize wet nurses for the youngest infants.</a:t>
                      </a:r>
                    </a:p>
                    <a:p>
                      <a:pPr marL="285750" indent="-285750" algn="just">
                        <a:buFont typeface="Arial" panose="020B0604020202020204" pitchFamily="34" charset="0"/>
                        <a:buChar char="•"/>
                      </a:pPr>
                      <a:r>
                        <a:rPr lang="en-US" sz="1300" b="1" kern="1200" baseline="0" dirty="0">
                          <a:solidFill>
                            <a:schemeClr val="bg1"/>
                          </a:solidFill>
                          <a:latin typeface="Times New Roman" panose="02020603050405020304" pitchFamily="18" charset="0"/>
                          <a:cs typeface="Times New Roman" panose="02020603050405020304" pitchFamily="18" charset="0"/>
                        </a:rPr>
                        <a:t> In settings where HIV is prevalent, prospective wet nurses should undergo HIV counselling and rapid testing where available. </a:t>
                      </a:r>
                    </a:p>
                    <a:p>
                      <a:pPr marL="285750" indent="-285750" algn="just">
                        <a:buFont typeface="Arial" panose="020B0604020202020204" pitchFamily="34" charset="0"/>
                        <a:buChar char="•"/>
                      </a:pPr>
                      <a:r>
                        <a:rPr lang="en-US" sz="1300" b="1" kern="1200" baseline="0" dirty="0">
                          <a:solidFill>
                            <a:schemeClr val="bg1"/>
                          </a:solidFill>
                          <a:latin typeface="Times New Roman" panose="02020603050405020304" pitchFamily="18" charset="0"/>
                          <a:cs typeface="Times New Roman" panose="02020603050405020304" pitchFamily="18" charset="0"/>
                        </a:rPr>
                        <a:t>In the absence of testing, if feasible, undertake HIV risk assessment. If HIV risk assessment or </a:t>
                      </a:r>
                      <a:r>
                        <a:rPr lang="en-US" sz="1300" b="1" kern="1200" baseline="0" dirty="0" err="1">
                          <a:solidFill>
                            <a:schemeClr val="bg1"/>
                          </a:solidFill>
                          <a:latin typeface="Times New Roman" panose="02020603050405020304" pitchFamily="18" charset="0"/>
                          <a:cs typeface="Times New Roman" panose="02020603050405020304" pitchFamily="18" charset="0"/>
                        </a:rPr>
                        <a:t>counselling</a:t>
                      </a:r>
                      <a:r>
                        <a:rPr lang="en-US" sz="1300" b="1" kern="1200" baseline="0" dirty="0">
                          <a:solidFill>
                            <a:schemeClr val="bg1"/>
                          </a:solidFill>
                          <a:latin typeface="Times New Roman" panose="02020603050405020304" pitchFamily="18" charset="0"/>
                          <a:cs typeface="Times New Roman" panose="02020603050405020304" pitchFamily="18" charset="0"/>
                        </a:rPr>
                        <a:t> is not possible, facilitate and support wet nursing; 4) </a:t>
                      </a:r>
                      <a:r>
                        <a:rPr lang="en-US" sz="1300" b="1" kern="1200" baseline="0" dirty="0" err="1">
                          <a:solidFill>
                            <a:schemeClr val="bg1"/>
                          </a:solidFill>
                          <a:latin typeface="Times New Roman" panose="02020603050405020304" pitchFamily="18" charset="0"/>
                          <a:cs typeface="Times New Roman" panose="02020603050405020304" pitchFamily="18" charset="0"/>
                        </a:rPr>
                        <a:t>breastmilk</a:t>
                      </a:r>
                      <a:r>
                        <a:rPr lang="en-US" sz="1300" b="1" kern="1200" baseline="0" dirty="0">
                          <a:solidFill>
                            <a:schemeClr val="bg1"/>
                          </a:solidFill>
                          <a:latin typeface="Times New Roman" panose="02020603050405020304" pitchFamily="18" charset="0"/>
                          <a:cs typeface="Times New Roman" panose="02020603050405020304" pitchFamily="18" charset="0"/>
                        </a:rPr>
                        <a:t> substitutes may be used as a last resort. </a:t>
                      </a:r>
                    </a:p>
                    <a:p>
                      <a:pPr marL="285750" indent="-285750" algn="just">
                        <a:buFont typeface="Arial" panose="020B0604020202020204" pitchFamily="34" charset="0"/>
                        <a:buChar char="•"/>
                      </a:pPr>
                      <a:r>
                        <a:rPr lang="en-US" sz="1300" b="1" kern="1200" baseline="0" dirty="0">
                          <a:solidFill>
                            <a:schemeClr val="bg1"/>
                          </a:solidFill>
                          <a:latin typeface="Times New Roman" panose="02020603050405020304" pitchFamily="18" charset="0"/>
                          <a:cs typeface="Times New Roman" panose="02020603050405020304" pitchFamily="18" charset="0"/>
                        </a:rPr>
                        <a:t>  </a:t>
                      </a:r>
                    </a:p>
                    <a:p>
                      <a:pPr algn="just"/>
                      <a:endParaRPr lang="en-US" sz="1400" b="1" dirty="0">
                        <a:solidFill>
                          <a:schemeClr val="bg1"/>
                        </a:solidFill>
                        <a:latin typeface="Times New Roman" pitchFamily="18" charset="0"/>
                        <a:cs typeface="Times New Roman" pitchFamily="18" charset="0"/>
                      </a:endParaRPr>
                    </a:p>
                  </a:txBody>
                  <a:tcPr/>
                </a:tc>
                <a:extLst>
                  <a:ext uri="{0D108BD9-81ED-4DB2-BD59-A6C34878D82A}">
                    <a16:rowId xmlns:a16="http://schemas.microsoft.com/office/drawing/2014/main" val="10000"/>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9728FB-F02F-4024-B3B1-82103DC674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6036"/>
            <a:ext cx="9144000" cy="6465928"/>
          </a:xfrm>
          <a:prstGeom prst="rect">
            <a:avLst/>
          </a:prstGeom>
        </p:spPr>
      </p:pic>
    </p:spTree>
    <p:extLst>
      <p:ext uri="{BB962C8B-B14F-4D97-AF65-F5344CB8AC3E}">
        <p14:creationId xmlns:p14="http://schemas.microsoft.com/office/powerpoint/2010/main" val="9042396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DCD79C-77CA-4079-BCC8-5D34E8658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6036"/>
            <a:ext cx="9144000" cy="6465928"/>
          </a:xfrm>
          <a:prstGeom prst="rect">
            <a:avLst/>
          </a:prstGeom>
        </p:spPr>
      </p:pic>
    </p:spTree>
    <p:extLst>
      <p:ext uri="{BB962C8B-B14F-4D97-AF65-F5344CB8AC3E}">
        <p14:creationId xmlns:p14="http://schemas.microsoft.com/office/powerpoint/2010/main" val="33397690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549FF8-6166-418F-8E00-14C816AA1C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6036"/>
            <a:ext cx="9144000" cy="6465928"/>
          </a:xfrm>
          <a:prstGeom prst="rect">
            <a:avLst/>
          </a:prstGeom>
        </p:spPr>
      </p:pic>
    </p:spTree>
    <p:extLst>
      <p:ext uri="{BB962C8B-B14F-4D97-AF65-F5344CB8AC3E}">
        <p14:creationId xmlns:p14="http://schemas.microsoft.com/office/powerpoint/2010/main" val="1828876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1169E-ED41-4F53-91D8-E4D329969831}"/>
              </a:ext>
            </a:extLst>
          </p:cNvPr>
          <p:cNvSpPr>
            <a:spLocks noGrp="1"/>
          </p:cNvSpPr>
          <p:nvPr>
            <p:ph type="title"/>
          </p:nvPr>
        </p:nvSpPr>
        <p:spPr>
          <a:xfrm>
            <a:off x="533400" y="228600"/>
            <a:ext cx="7772400" cy="630224"/>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Laboratory Diagnosis</a:t>
            </a:r>
            <a:endParaRPr lang="en-IN" dirty="0">
              <a:solidFill>
                <a:schemeClr val="bg1"/>
              </a:solidFill>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A6767D23-860E-41A5-AD76-6E26EAC30FED}"/>
              </a:ext>
            </a:extLst>
          </p:cNvPr>
          <p:cNvSpPr>
            <a:spLocks noGrp="1"/>
          </p:cNvSpPr>
          <p:nvPr>
            <p:ph idx="1"/>
          </p:nvPr>
        </p:nvSpPr>
        <p:spPr>
          <a:xfrm>
            <a:off x="111807" y="1219200"/>
            <a:ext cx="4307793" cy="5105400"/>
          </a:xfrm>
          <a:ln>
            <a:solidFill>
              <a:schemeClr val="bg1"/>
            </a:solidFill>
          </a:ln>
        </p:spPr>
        <p:txBody>
          <a:bodyPr>
            <a:noAutofit/>
          </a:bodyPr>
          <a:lstStyle/>
          <a:p>
            <a:pPr>
              <a:buClrTx/>
              <a:buFont typeface="Wingdings" panose="05000000000000000000" pitchFamily="2" charset="2"/>
              <a:buChar char="§"/>
            </a:pPr>
            <a:r>
              <a:rPr lang="en-US" sz="1600" b="1" dirty="0">
                <a:solidFill>
                  <a:schemeClr val="bg1"/>
                </a:solidFill>
                <a:latin typeface="Times New Roman" pitchFamily="18" charset="0"/>
                <a:cs typeface="Times New Roman" pitchFamily="18" charset="0"/>
              </a:rPr>
              <a:t>ROUTINE INVESTIGATION= CBC, RFT, LFT</a:t>
            </a:r>
          </a:p>
          <a:p>
            <a:pPr marL="0" indent="0">
              <a:buClrTx/>
              <a:buNone/>
            </a:pPr>
            <a:endParaRPr lang="en-US" sz="1600" b="1" dirty="0">
              <a:solidFill>
                <a:schemeClr val="bg1"/>
              </a:solidFill>
              <a:latin typeface="Times New Roman" pitchFamily="18" charset="0"/>
              <a:cs typeface="Times New Roman" pitchFamily="18" charset="0"/>
            </a:endParaRPr>
          </a:p>
          <a:p>
            <a:pPr>
              <a:buClrTx/>
              <a:buFont typeface="Wingdings" panose="05000000000000000000" pitchFamily="2" charset="2"/>
              <a:buChar char="§"/>
            </a:pPr>
            <a:r>
              <a:rPr lang="en-US" sz="1600" b="1" dirty="0">
                <a:solidFill>
                  <a:schemeClr val="bg1"/>
                </a:solidFill>
                <a:latin typeface="Times New Roman" pitchFamily="18" charset="0"/>
                <a:cs typeface="Times New Roman" pitchFamily="18" charset="0"/>
              </a:rPr>
              <a:t>CONFIRMATARY INVESTIGATION= RTPCR</a:t>
            </a:r>
          </a:p>
          <a:p>
            <a:pPr>
              <a:buClrTx/>
              <a:buFont typeface="Wingdings" panose="05000000000000000000" pitchFamily="2" charset="2"/>
              <a:buChar char="§"/>
            </a:pPr>
            <a:r>
              <a:rPr lang="en-US" sz="1600" b="1" dirty="0">
                <a:solidFill>
                  <a:schemeClr val="bg1"/>
                </a:solidFill>
                <a:latin typeface="Times New Roman" pitchFamily="18" charset="0"/>
                <a:cs typeface="Times New Roman" pitchFamily="18" charset="0"/>
              </a:rPr>
              <a:t>HRCT CHEST(REMDISIVIR)</a:t>
            </a:r>
          </a:p>
          <a:p>
            <a:pPr marL="0" indent="0">
              <a:buClrTx/>
              <a:buNone/>
            </a:pPr>
            <a:endParaRPr lang="en-US" sz="1600" b="1" dirty="0">
              <a:solidFill>
                <a:schemeClr val="bg1"/>
              </a:solidFill>
              <a:latin typeface="Times New Roman" pitchFamily="18" charset="0"/>
              <a:cs typeface="Times New Roman" pitchFamily="18" charset="0"/>
            </a:endParaRPr>
          </a:p>
          <a:p>
            <a:pPr>
              <a:buClrTx/>
              <a:buFont typeface="Wingdings" panose="05000000000000000000" pitchFamily="2" charset="2"/>
              <a:buChar char="§"/>
            </a:pPr>
            <a:r>
              <a:rPr lang="en-US" sz="1600" b="1" dirty="0">
                <a:solidFill>
                  <a:schemeClr val="bg1"/>
                </a:solidFill>
                <a:latin typeface="Times New Roman" pitchFamily="18" charset="0"/>
                <a:cs typeface="Times New Roman" pitchFamily="18" charset="0"/>
              </a:rPr>
              <a:t>TREATMENT DECIDING INVESTIGATIONS= </a:t>
            </a:r>
            <a:br>
              <a:rPr lang="en-US" sz="1600" b="1" dirty="0">
                <a:solidFill>
                  <a:schemeClr val="bg1"/>
                </a:solidFill>
                <a:latin typeface="Times New Roman" pitchFamily="18" charset="0"/>
                <a:cs typeface="Times New Roman" pitchFamily="18" charset="0"/>
              </a:rPr>
            </a:br>
            <a:r>
              <a:rPr lang="en-US" sz="1600" b="1" dirty="0">
                <a:solidFill>
                  <a:schemeClr val="bg1"/>
                </a:solidFill>
                <a:latin typeface="Times New Roman" pitchFamily="18" charset="0"/>
                <a:cs typeface="Times New Roman" pitchFamily="18" charset="0"/>
              </a:rPr>
              <a:t>INTERLEUKIN 6 (TOCILIZUMAB),</a:t>
            </a:r>
            <a:br>
              <a:rPr lang="en-US" sz="1600" b="1" dirty="0">
                <a:solidFill>
                  <a:schemeClr val="bg1"/>
                </a:solidFill>
                <a:latin typeface="Times New Roman" pitchFamily="18" charset="0"/>
                <a:cs typeface="Times New Roman" pitchFamily="18" charset="0"/>
              </a:rPr>
            </a:br>
            <a:r>
              <a:rPr lang="en-US" sz="1600" b="1" dirty="0">
                <a:solidFill>
                  <a:schemeClr val="bg1"/>
                </a:solidFill>
                <a:latin typeface="Times New Roman" pitchFamily="18" charset="0"/>
                <a:cs typeface="Times New Roman" pitchFamily="18" charset="0"/>
              </a:rPr>
              <a:t>D-DIMER (ANTIPLATELET DRUGS),</a:t>
            </a:r>
          </a:p>
          <a:p>
            <a:pPr marL="0" indent="0">
              <a:buClrTx/>
              <a:buNone/>
            </a:pPr>
            <a:endParaRPr lang="en-US" sz="1600" b="1" dirty="0">
              <a:solidFill>
                <a:schemeClr val="bg1"/>
              </a:solidFill>
              <a:latin typeface="Times New Roman" pitchFamily="18" charset="0"/>
              <a:cs typeface="Times New Roman" pitchFamily="18" charset="0"/>
            </a:endParaRPr>
          </a:p>
          <a:p>
            <a:pPr>
              <a:buClrTx/>
              <a:buFont typeface="Wingdings" panose="05000000000000000000" pitchFamily="2" charset="2"/>
              <a:buChar char="§"/>
            </a:pPr>
            <a:r>
              <a:rPr lang="en-US" sz="1600" b="1" dirty="0">
                <a:solidFill>
                  <a:schemeClr val="bg1"/>
                </a:solidFill>
                <a:latin typeface="Times New Roman" pitchFamily="18" charset="0"/>
                <a:cs typeface="Times New Roman" pitchFamily="18" charset="0"/>
              </a:rPr>
              <a:t>PROGNOSIS DECIDING = SERUM FERRITIN, SERUM PROCALCITION, LACTATE DEHYDROGENASE, ESR, CRP</a:t>
            </a:r>
          </a:p>
        </p:txBody>
      </p:sp>
      <p:sp>
        <p:nvSpPr>
          <p:cNvPr id="5" name="TextBox 4">
            <a:extLst>
              <a:ext uri="{FF2B5EF4-FFF2-40B4-BE49-F238E27FC236}">
                <a16:creationId xmlns:a16="http://schemas.microsoft.com/office/drawing/2014/main" id="{C0ADF435-80FA-4396-A872-F3ABABEF30DD}"/>
              </a:ext>
            </a:extLst>
          </p:cNvPr>
          <p:cNvSpPr txBox="1"/>
          <p:nvPr/>
        </p:nvSpPr>
        <p:spPr>
          <a:xfrm>
            <a:off x="4497851" y="1214021"/>
            <a:ext cx="4569949" cy="5109091"/>
          </a:xfrm>
          <a:prstGeom prst="rect">
            <a:avLst/>
          </a:prstGeom>
          <a:noFill/>
          <a:ln>
            <a:solidFill>
              <a:schemeClr val="bg1"/>
            </a:solidFill>
          </a:ln>
        </p:spPr>
        <p:txBody>
          <a:bodyPr wrap="square" rtlCol="0">
            <a:spAutoFit/>
          </a:bodyPr>
          <a:lstStyle/>
          <a:p>
            <a:pPr algn="ctr"/>
            <a:r>
              <a:rPr lang="en-US" sz="1600" b="1" u="sng" dirty="0">
                <a:solidFill>
                  <a:schemeClr val="bg1"/>
                </a:solidFill>
                <a:latin typeface="Times New Roman" panose="02020603050405020304" pitchFamily="18" charset="0"/>
                <a:cs typeface="Times New Roman" panose="02020603050405020304" pitchFamily="18" charset="0"/>
              </a:rPr>
              <a:t>COVID HRCT CHEST SCORE</a:t>
            </a:r>
          </a:p>
          <a:p>
            <a:pPr algn="ctr"/>
            <a:endParaRPr lang="en-US" sz="1600" b="1" u="sng" dirty="0">
              <a:solidFill>
                <a:schemeClr val="bg1"/>
              </a:solidFill>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
            </a:pPr>
            <a:r>
              <a:rPr lang="en-US" sz="1600" b="1" dirty="0">
                <a:solidFill>
                  <a:schemeClr val="bg1"/>
                </a:solidFill>
                <a:latin typeface="Times New Roman" panose="02020603050405020304" pitchFamily="18" charset="0"/>
                <a:cs typeface="Times New Roman" panose="02020603050405020304" pitchFamily="18" charset="0"/>
              </a:rPr>
              <a:t>RIGHT LUNG IS DIVIDED IN 3 LOBES</a:t>
            </a:r>
          </a:p>
          <a:p>
            <a:pPr marL="171450" indent="-171450">
              <a:buFont typeface="Wingdings" panose="05000000000000000000" pitchFamily="2" charset="2"/>
              <a:buChar char="§"/>
            </a:pPr>
            <a:r>
              <a:rPr lang="en-US" sz="1600" b="1" dirty="0">
                <a:solidFill>
                  <a:schemeClr val="bg1"/>
                </a:solidFill>
                <a:latin typeface="Times New Roman" panose="02020603050405020304" pitchFamily="18" charset="0"/>
                <a:cs typeface="Times New Roman" panose="02020603050405020304" pitchFamily="18" charset="0"/>
              </a:rPr>
              <a:t>LEFT LUNG DIVIDED BY IN 2 LOBE</a:t>
            </a:r>
          </a:p>
          <a:p>
            <a:pPr marL="171450" indent="-171450">
              <a:buFont typeface="Wingdings" panose="05000000000000000000" pitchFamily="2" charset="2"/>
              <a:buChar char="§"/>
            </a:pPr>
            <a:r>
              <a:rPr lang="en-US" sz="1600" b="1" dirty="0">
                <a:solidFill>
                  <a:schemeClr val="bg1"/>
                </a:solidFill>
                <a:latin typeface="Times New Roman" panose="02020603050405020304" pitchFamily="18" charset="0"/>
                <a:cs typeface="Times New Roman" panose="02020603050405020304" pitchFamily="18" charset="0"/>
              </a:rPr>
              <a:t>EACH LOBE IS HAVING SCORE OF 5</a:t>
            </a:r>
          </a:p>
          <a:p>
            <a:endParaRPr lang="en-US" sz="1600" b="1" dirty="0">
              <a:solidFill>
                <a:schemeClr val="bg1"/>
              </a:solidFill>
              <a:latin typeface="Times New Roman" panose="02020603050405020304" pitchFamily="18" charset="0"/>
              <a:cs typeface="Times New Roman" panose="02020603050405020304" pitchFamily="18" charset="0"/>
            </a:endParaRPr>
          </a:p>
          <a:p>
            <a:endParaRPr lang="en-US" sz="1600" b="1" dirty="0">
              <a:solidFill>
                <a:schemeClr val="bg1"/>
              </a:solidFill>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
            </a:pPr>
            <a:r>
              <a:rPr lang="en-US" sz="1400" b="1" dirty="0">
                <a:solidFill>
                  <a:schemeClr val="bg1"/>
                </a:solidFill>
                <a:latin typeface="Times New Roman" panose="02020603050405020304" pitchFamily="18" charset="0"/>
                <a:cs typeface="Times New Roman" panose="02020603050405020304" pitchFamily="18" charset="0"/>
              </a:rPr>
              <a:t>IF LOBE IS 20% INVOLVED THEN SCORE=1</a:t>
            </a:r>
          </a:p>
          <a:p>
            <a:pPr marL="171450" indent="-171450">
              <a:buFont typeface="Wingdings" panose="05000000000000000000" pitchFamily="2" charset="2"/>
              <a:buChar char="§"/>
            </a:pPr>
            <a:r>
              <a:rPr lang="en-US" sz="1400" b="1" dirty="0">
                <a:solidFill>
                  <a:schemeClr val="bg1"/>
                </a:solidFill>
                <a:latin typeface="Times New Roman" panose="02020603050405020304" pitchFamily="18" charset="0"/>
                <a:cs typeface="Times New Roman" panose="02020603050405020304" pitchFamily="18" charset="0"/>
              </a:rPr>
              <a:t>IF LOBE IS 40% INVOLVED THEN SCORE40%=2</a:t>
            </a:r>
          </a:p>
          <a:p>
            <a:pPr marL="171450" indent="-171450">
              <a:buFont typeface="Wingdings" panose="05000000000000000000" pitchFamily="2" charset="2"/>
              <a:buChar char="§"/>
            </a:pPr>
            <a:r>
              <a:rPr lang="en-US" sz="1400" b="1" dirty="0">
                <a:solidFill>
                  <a:schemeClr val="bg1"/>
                </a:solidFill>
                <a:latin typeface="Times New Roman" panose="02020603050405020304" pitchFamily="18" charset="0"/>
                <a:cs typeface="Times New Roman" panose="02020603050405020304" pitchFamily="18" charset="0"/>
              </a:rPr>
              <a:t>IF LOBE IS 60% INVOLVED THEN SCORE60%=3</a:t>
            </a:r>
          </a:p>
          <a:p>
            <a:pPr marL="171450" indent="-171450">
              <a:buFont typeface="Wingdings" panose="05000000000000000000" pitchFamily="2" charset="2"/>
              <a:buChar char="§"/>
            </a:pPr>
            <a:r>
              <a:rPr lang="en-US" sz="1400" b="1" dirty="0">
                <a:solidFill>
                  <a:schemeClr val="bg1"/>
                </a:solidFill>
                <a:latin typeface="Times New Roman" panose="02020603050405020304" pitchFamily="18" charset="0"/>
                <a:cs typeface="Times New Roman" panose="02020603050405020304" pitchFamily="18" charset="0"/>
              </a:rPr>
              <a:t>IF LOBE IS 80% INVOLVED THEN SCORE80%=4</a:t>
            </a:r>
            <a:endParaRPr lang="en-IN" sz="1400" b="1" dirty="0">
              <a:solidFill>
                <a:schemeClr val="bg1"/>
              </a:solidFill>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
            </a:pPr>
            <a:r>
              <a:rPr lang="en-US" sz="1400" b="1" dirty="0">
                <a:solidFill>
                  <a:schemeClr val="bg1"/>
                </a:solidFill>
                <a:latin typeface="Times New Roman" panose="02020603050405020304" pitchFamily="18" charset="0"/>
                <a:cs typeface="Times New Roman" panose="02020603050405020304" pitchFamily="18" charset="0"/>
              </a:rPr>
              <a:t>IF LOBE IS 100% INVOLVED THEN SCORE100%=5</a:t>
            </a:r>
          </a:p>
          <a:p>
            <a:pPr marL="171450" indent="-171450">
              <a:buFont typeface="Wingdings" panose="05000000000000000000" pitchFamily="2" charset="2"/>
              <a:buChar char="§"/>
            </a:pPr>
            <a:r>
              <a:rPr lang="en-US" sz="1400" b="1" dirty="0">
                <a:solidFill>
                  <a:schemeClr val="bg1"/>
                </a:solidFill>
                <a:latin typeface="Times New Roman" panose="02020603050405020304" pitchFamily="18" charset="0"/>
                <a:cs typeface="Times New Roman" panose="02020603050405020304" pitchFamily="18" charset="0"/>
              </a:rPr>
              <a:t>BOTH THE LUNGS ARE 5 LOBES AND UPTO 5 SCORE FOR EACH </a:t>
            </a:r>
            <a:br>
              <a:rPr lang="en-US" sz="1400" b="1" dirty="0">
                <a:solidFill>
                  <a:schemeClr val="bg1"/>
                </a:solidFill>
                <a:latin typeface="Times New Roman" panose="02020603050405020304" pitchFamily="18" charset="0"/>
                <a:cs typeface="Times New Roman" panose="02020603050405020304" pitchFamily="18" charset="0"/>
              </a:rPr>
            </a:br>
            <a:r>
              <a:rPr lang="en-US" sz="1400" b="1" dirty="0">
                <a:solidFill>
                  <a:schemeClr val="bg1"/>
                </a:solidFill>
                <a:latin typeface="Times New Roman" panose="02020603050405020304" pitchFamily="18" charset="0"/>
                <a:cs typeface="Times New Roman" panose="02020603050405020304" pitchFamily="18" charset="0"/>
              </a:rPr>
              <a:t>LOBES THEN TOTAL MAXIMUM SCORE IS= 2</a:t>
            </a:r>
          </a:p>
          <a:p>
            <a:endParaRPr lang="en-US" sz="1400" b="1" dirty="0">
              <a:solidFill>
                <a:schemeClr val="bg1"/>
              </a:solidFill>
              <a:latin typeface="Times New Roman" panose="02020603050405020304" pitchFamily="18" charset="0"/>
              <a:cs typeface="Times New Roman" panose="02020603050405020304" pitchFamily="18" charset="0"/>
            </a:endParaRPr>
          </a:p>
          <a:p>
            <a:endParaRPr lang="en-US" sz="1400" b="1" dirty="0">
              <a:solidFill>
                <a:schemeClr val="bg1"/>
              </a:solidFill>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
            </a:pPr>
            <a:r>
              <a:rPr lang="en-US" sz="2000" b="1" dirty="0">
                <a:solidFill>
                  <a:schemeClr val="bg1"/>
                </a:solidFill>
                <a:latin typeface="Times New Roman" panose="02020603050405020304" pitchFamily="18" charset="0"/>
                <a:cs typeface="Times New Roman" panose="02020603050405020304" pitchFamily="18" charset="0"/>
              </a:rPr>
              <a:t>MILD DISEASE = BELOW 10</a:t>
            </a:r>
          </a:p>
          <a:p>
            <a:pPr marL="171450" indent="-171450">
              <a:buFont typeface="Wingdings" panose="05000000000000000000" pitchFamily="2" charset="2"/>
              <a:buChar char="§"/>
            </a:pPr>
            <a:r>
              <a:rPr lang="en-US" sz="2000" b="1" dirty="0">
                <a:solidFill>
                  <a:schemeClr val="bg1"/>
                </a:solidFill>
                <a:latin typeface="Times New Roman" panose="02020603050405020304" pitchFamily="18" charset="0"/>
                <a:cs typeface="Times New Roman" panose="02020603050405020304" pitchFamily="18" charset="0"/>
              </a:rPr>
              <a:t>MODERATE DISEASE = 10 – 15</a:t>
            </a:r>
          </a:p>
          <a:p>
            <a:pPr marL="171450" indent="-171450">
              <a:buFont typeface="Wingdings" panose="05000000000000000000" pitchFamily="2" charset="2"/>
              <a:buChar char="§"/>
            </a:pPr>
            <a:r>
              <a:rPr lang="en-US" sz="2000" b="1" dirty="0">
                <a:solidFill>
                  <a:schemeClr val="bg1"/>
                </a:solidFill>
                <a:latin typeface="Times New Roman" panose="02020603050405020304" pitchFamily="18" charset="0"/>
                <a:cs typeface="Times New Roman" panose="02020603050405020304" pitchFamily="18" charset="0"/>
              </a:rPr>
              <a:t>SEVERE DISEASE = ABOVE 15</a:t>
            </a:r>
            <a:endParaRPr lang="en-IN" sz="2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29103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BCBE9-732B-4771-A8FF-1230E6BDFE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6036"/>
            <a:ext cx="9144000" cy="6465928"/>
          </a:xfrm>
          <a:prstGeom prst="rect">
            <a:avLst/>
          </a:prstGeom>
        </p:spPr>
      </p:pic>
    </p:spTree>
    <p:extLst>
      <p:ext uri="{BB962C8B-B14F-4D97-AF65-F5344CB8AC3E}">
        <p14:creationId xmlns:p14="http://schemas.microsoft.com/office/powerpoint/2010/main" val="42657420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CB5AC9-FCB4-4AF7-95F4-4AC17262F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6036"/>
            <a:ext cx="9144000" cy="6465928"/>
          </a:xfrm>
          <a:prstGeom prst="rect">
            <a:avLst/>
          </a:prstGeom>
        </p:spPr>
      </p:pic>
    </p:spTree>
    <p:extLst>
      <p:ext uri="{BB962C8B-B14F-4D97-AF65-F5344CB8AC3E}">
        <p14:creationId xmlns:p14="http://schemas.microsoft.com/office/powerpoint/2010/main" val="31016871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5FAC1C-5F0C-4E0D-8254-4722F4EAB2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6036"/>
            <a:ext cx="9144000" cy="6465928"/>
          </a:xfrm>
          <a:prstGeom prst="rect">
            <a:avLst/>
          </a:prstGeom>
        </p:spPr>
      </p:pic>
    </p:spTree>
    <p:extLst>
      <p:ext uri="{BB962C8B-B14F-4D97-AF65-F5344CB8AC3E}">
        <p14:creationId xmlns:p14="http://schemas.microsoft.com/office/powerpoint/2010/main" val="33948600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B92A08-47FF-448A-9C38-8B7AE95FAB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6036"/>
            <a:ext cx="9144000" cy="6465928"/>
          </a:xfrm>
          <a:prstGeom prst="rect">
            <a:avLst/>
          </a:prstGeom>
        </p:spPr>
      </p:pic>
    </p:spTree>
    <p:extLst>
      <p:ext uri="{BB962C8B-B14F-4D97-AF65-F5344CB8AC3E}">
        <p14:creationId xmlns:p14="http://schemas.microsoft.com/office/powerpoint/2010/main" val="4930090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46A91A-EA5B-4185-9D0A-A46557CA9D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6036"/>
            <a:ext cx="9144000" cy="6465928"/>
          </a:xfrm>
          <a:prstGeom prst="rect">
            <a:avLst/>
          </a:prstGeom>
        </p:spPr>
      </p:pic>
    </p:spTree>
    <p:extLst>
      <p:ext uri="{BB962C8B-B14F-4D97-AF65-F5344CB8AC3E}">
        <p14:creationId xmlns:p14="http://schemas.microsoft.com/office/powerpoint/2010/main" val="10392874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B906B8-F8B8-4A45-A469-E64436732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6036"/>
            <a:ext cx="9144000" cy="6465928"/>
          </a:xfrm>
          <a:prstGeom prst="rect">
            <a:avLst/>
          </a:prstGeom>
        </p:spPr>
      </p:pic>
    </p:spTree>
    <p:extLst>
      <p:ext uri="{BB962C8B-B14F-4D97-AF65-F5344CB8AC3E}">
        <p14:creationId xmlns:p14="http://schemas.microsoft.com/office/powerpoint/2010/main" val="17607475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0976"/>
            <a:ext cx="7772400" cy="1724024"/>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n-US" sz="4000" b="1" dirty="0">
                <a:solidFill>
                  <a:schemeClr val="bg1"/>
                </a:solidFill>
                <a:latin typeface="Times New Roman" pitchFamily="18" charset="0"/>
                <a:cs typeface="Times New Roman" pitchFamily="18" charset="0"/>
              </a:rPr>
              <a:t>COVID-19: 10 things I wished I’d known some months ago</a:t>
            </a:r>
            <a:endParaRPr lang="en-US" sz="4000" dirty="0">
              <a:solidFill>
                <a:schemeClr val="bg1"/>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2AB1E947-1274-4C29-8A72-B6CAD76945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162176"/>
            <a:ext cx="8686800" cy="4619624"/>
          </a:xfrm>
          <a:prstGeom prst="rect">
            <a:avLst/>
          </a:prstGeom>
        </p:spPr>
      </p:pic>
    </p:spTree>
    <p:extLst>
      <p:ext uri="{BB962C8B-B14F-4D97-AF65-F5344CB8AC3E}">
        <p14:creationId xmlns:p14="http://schemas.microsoft.com/office/powerpoint/2010/main" val="16179421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148D-31C4-495F-A5DC-C2DB5FC7A201}"/>
              </a:ext>
            </a:extLst>
          </p:cNvPr>
          <p:cNvSpPr>
            <a:spLocks noGrp="1"/>
          </p:cNvSpPr>
          <p:nvPr>
            <p:ph type="title"/>
          </p:nvPr>
        </p:nvSpPr>
        <p:spPr>
          <a:xfrm>
            <a:off x="152400" y="284176"/>
            <a:ext cx="8305019" cy="6497624"/>
          </a:xfrm>
        </p:spPr>
        <p:txBody>
          <a:bodyPr>
            <a:normAutofit fontScale="90000"/>
          </a:bodyPr>
          <a:lstStyle/>
          <a:p>
            <a:pPr marL="342900" lvl="0" indent="-342900">
              <a:lnSpc>
                <a:spcPct val="107000"/>
              </a:lnSpc>
              <a:buFont typeface="Wingdings" panose="05000000000000000000" pitchFamily="2" charset="2"/>
              <a:buChar char="Ø"/>
            </a:pPr>
            <a: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Prepare And Anticipate. Discuss Logistics Of Upscaling The Number Of ICU Beds And Necessary Resources.</a:t>
            </a:r>
            <a:b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br>
              <a:rPr lang="en-IN" sz="1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br>
            <a: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Start Training Residents, Non-</a:t>
            </a:r>
            <a:r>
              <a:rPr lang="en-US" sz="1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icu</a:t>
            </a:r>
            <a: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Nurses In Advance. </a:t>
            </a:r>
            <a:b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br>
              <a:rPr lang="en-IN" sz="1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Patients Come In With A High CRP And Low PCT. Over The Days, Typically CRP Decreases, While Increases In PCT May Be Observed That Appear Not To Relate To Bacterial Infection. </a:t>
            </a:r>
            <a:b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There Is Highly Fluctuating Fever. </a:t>
            </a:r>
            <a:b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br>
              <a:rPr lang="en-IN" sz="1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Typically, Patients That Can Be Extubated ‘Early’ (After Approximately 10 Days) Show Decreasing CRP And Temperature Kinetics.</a:t>
            </a:r>
            <a:b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br>
              <a:rPr lang="en-IN" sz="1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Empirical Therapy Using Antibiotics With Activity Against Both Typical And Atypical Respiratory Pathogens Should Be Considered. </a:t>
            </a:r>
            <a:b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br>
              <a:rPr lang="en-IN" sz="1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Cytokine Elevation Profiles Appear Reminiscent Of Secondary Hemophagocytic </a:t>
            </a:r>
            <a:r>
              <a:rPr lang="en-US" sz="1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Lymphohistiocytosis</a:t>
            </a:r>
            <a: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(HLH), Or Macrophage Activation Syndrome (MAS). However, While Ferritin Values Are Clearly Elevated.</a:t>
            </a:r>
            <a:b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br>
              <a:rPr lang="en-IN" sz="1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D-dimer Values May Reach Extremely High Levels, And Hypercoagulation Is Discussed.</a:t>
            </a:r>
            <a:b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br>
              <a:rPr lang="en-IN" sz="1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There Is A High Incidence Of Thrombosis And Pulmonary Embolism. </a:t>
            </a:r>
            <a:b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br>
              <a:rPr lang="en-IN" sz="1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Patients With Preexistent Cardiovascular Disease Are Prone To Hemodynamic Decompensation. In Addition To Acute Coronary Syndrome, Fulminant Myocarditis May Occur.</a:t>
            </a:r>
            <a:br>
              <a:rPr lang="en-IN" sz="1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endParaRPr lang="en-IN"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64743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533400"/>
            <a:ext cx="8153400" cy="5410200"/>
          </a:xfrm>
        </p:spPr>
        <p:txBody>
          <a:bodyPr>
            <a:normAutofit/>
          </a:bodyPr>
          <a:lstStyle/>
          <a:p>
            <a:pPr algn="just"/>
            <a:r>
              <a:rPr lang="en-US" sz="2400" b="1" dirty="0">
                <a:solidFill>
                  <a:schemeClr val="bg1"/>
                </a:solidFill>
                <a:latin typeface="Times New Roman" panose="02020603050405020304" pitchFamily="18" charset="0"/>
                <a:ea typeface="Nirmala UI Semilight" panose="020B0402040204020203" pitchFamily="34" charset="0"/>
                <a:cs typeface="Times New Roman" panose="02020603050405020304" pitchFamily="18" charset="0"/>
              </a:rPr>
              <a:t>So far, no specific treatment has shown clinical benefit. Use of unproven therapies requires informed consent and clearly also carries risks that should be discussed with the patient/ family, while desperation may drive physicians to try therapies that are backed by little or no evidence. </a:t>
            </a:r>
          </a:p>
          <a:p>
            <a:pPr algn="just"/>
            <a:r>
              <a:rPr lang="en-US" sz="2400" b="1" dirty="0">
                <a:solidFill>
                  <a:schemeClr val="bg1"/>
                </a:solidFill>
                <a:latin typeface="Times New Roman" panose="02020603050405020304" pitchFamily="18" charset="0"/>
                <a:ea typeface="Nirmala UI Semilight" panose="020B0402040204020203" pitchFamily="34" charset="0"/>
                <a:cs typeface="Times New Roman" panose="02020603050405020304" pitchFamily="18" charset="0"/>
              </a:rPr>
              <a:t>The use of steroids during refractory shock is advocated</a:t>
            </a:r>
          </a:p>
        </p:txBody>
      </p:sp>
    </p:spTree>
    <p:extLst>
      <p:ext uri="{BB962C8B-B14F-4D97-AF65-F5344CB8AC3E}">
        <p14:creationId xmlns:p14="http://schemas.microsoft.com/office/powerpoint/2010/main" val="27988684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5" name="Picture 15">
            <a:extLst>
              <a:ext uri="{FF2B5EF4-FFF2-40B4-BE49-F238E27FC236}">
                <a16:creationId xmlns:a16="http://schemas.microsoft.com/office/drawing/2014/main" id="{6B3D1CC1-946A-4DDA-8473-19BED2EFE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 Box 6">
            <a:extLst>
              <a:ext uri="{FF2B5EF4-FFF2-40B4-BE49-F238E27FC236}">
                <a16:creationId xmlns:a16="http://schemas.microsoft.com/office/drawing/2014/main" id="{3212EC31-79E0-4E00-8183-C93237F3E65D}"/>
              </a:ext>
            </a:extLst>
          </p:cNvPr>
          <p:cNvSpPr txBox="1">
            <a:spLocks noChangeArrowheads="1"/>
          </p:cNvSpPr>
          <p:nvPr/>
        </p:nvSpPr>
        <p:spPr bwMode="auto">
          <a:xfrm>
            <a:off x="6477000" y="1554162"/>
            <a:ext cx="1905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dirty="0">
                <a:solidFill>
                  <a:schemeClr val="accent1"/>
                </a:solidFill>
              </a:rPr>
              <a:t>Waterproof Seal</a:t>
            </a:r>
          </a:p>
        </p:txBody>
      </p:sp>
      <p:sp>
        <p:nvSpPr>
          <p:cNvPr id="30728" name="Text Box 8">
            <a:extLst>
              <a:ext uri="{FF2B5EF4-FFF2-40B4-BE49-F238E27FC236}">
                <a16:creationId xmlns:a16="http://schemas.microsoft.com/office/drawing/2014/main" id="{F9C0A6F7-F8A1-4DC2-A9B4-991300835280}"/>
              </a:ext>
            </a:extLst>
          </p:cNvPr>
          <p:cNvSpPr txBox="1">
            <a:spLocks noChangeArrowheads="1"/>
          </p:cNvSpPr>
          <p:nvPr/>
        </p:nvSpPr>
        <p:spPr bwMode="auto">
          <a:xfrm>
            <a:off x="6477000" y="2743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solidFill>
                  <a:schemeClr val="accent1"/>
                </a:solidFill>
              </a:rPr>
              <a:t>Oxygen Tank With Separate Control Knobs</a:t>
            </a:r>
          </a:p>
        </p:txBody>
      </p:sp>
      <p:sp>
        <p:nvSpPr>
          <p:cNvPr id="30729" name="Text Box 9">
            <a:extLst>
              <a:ext uri="{FF2B5EF4-FFF2-40B4-BE49-F238E27FC236}">
                <a16:creationId xmlns:a16="http://schemas.microsoft.com/office/drawing/2014/main" id="{4B975C08-B78D-4ABD-B95B-80A4323F0D58}"/>
              </a:ext>
            </a:extLst>
          </p:cNvPr>
          <p:cNvSpPr txBox="1">
            <a:spLocks noChangeArrowheads="1"/>
          </p:cNvSpPr>
          <p:nvPr/>
        </p:nvSpPr>
        <p:spPr bwMode="auto">
          <a:xfrm>
            <a:off x="6477000" y="19050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dirty="0">
                <a:solidFill>
                  <a:schemeClr val="accent1"/>
                </a:solidFill>
              </a:rPr>
              <a:t>Fully Integrated PC Automated System Control</a:t>
            </a:r>
          </a:p>
        </p:txBody>
      </p:sp>
      <p:sp>
        <p:nvSpPr>
          <p:cNvPr id="30730" name="Text Box 10">
            <a:extLst>
              <a:ext uri="{FF2B5EF4-FFF2-40B4-BE49-F238E27FC236}">
                <a16:creationId xmlns:a16="http://schemas.microsoft.com/office/drawing/2014/main" id="{02A67025-B7C7-4CF0-AB9C-BDC111DCFC8A}"/>
              </a:ext>
            </a:extLst>
          </p:cNvPr>
          <p:cNvSpPr txBox="1">
            <a:spLocks noChangeArrowheads="1"/>
          </p:cNvSpPr>
          <p:nvPr/>
        </p:nvSpPr>
        <p:spPr bwMode="auto">
          <a:xfrm>
            <a:off x="533400" y="1371600"/>
            <a:ext cx="1295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solidFill>
                  <a:schemeClr val="accent1"/>
                </a:solidFill>
              </a:rPr>
              <a:t>Sealed Storage</a:t>
            </a:r>
          </a:p>
        </p:txBody>
      </p:sp>
      <p:sp>
        <p:nvSpPr>
          <p:cNvPr id="30731" name="Text Box 11">
            <a:extLst>
              <a:ext uri="{FF2B5EF4-FFF2-40B4-BE49-F238E27FC236}">
                <a16:creationId xmlns:a16="http://schemas.microsoft.com/office/drawing/2014/main" id="{7D0F3621-F036-44E3-8834-467224F8398F}"/>
              </a:ext>
            </a:extLst>
          </p:cNvPr>
          <p:cNvSpPr txBox="1">
            <a:spLocks noChangeArrowheads="1"/>
          </p:cNvSpPr>
          <p:nvPr/>
        </p:nvSpPr>
        <p:spPr bwMode="auto">
          <a:xfrm>
            <a:off x="533400" y="2209800"/>
            <a:ext cx="1295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solidFill>
                  <a:schemeClr val="accent1"/>
                </a:solidFill>
              </a:rPr>
              <a:t>Sealed Storage</a:t>
            </a:r>
          </a:p>
        </p:txBody>
      </p:sp>
      <p:sp>
        <p:nvSpPr>
          <p:cNvPr id="30732" name="Text Box 12">
            <a:extLst>
              <a:ext uri="{FF2B5EF4-FFF2-40B4-BE49-F238E27FC236}">
                <a16:creationId xmlns:a16="http://schemas.microsoft.com/office/drawing/2014/main" id="{A92D8FDA-F3EE-4982-A848-CBA3D4DBCA75}"/>
              </a:ext>
            </a:extLst>
          </p:cNvPr>
          <p:cNvSpPr txBox="1">
            <a:spLocks noChangeArrowheads="1"/>
          </p:cNvSpPr>
          <p:nvPr/>
        </p:nvSpPr>
        <p:spPr bwMode="auto">
          <a:xfrm>
            <a:off x="533400" y="2895600"/>
            <a:ext cx="1295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solidFill>
                  <a:schemeClr val="accent1"/>
                </a:solidFill>
              </a:rPr>
              <a:t>Portable E.C.G.</a:t>
            </a:r>
          </a:p>
        </p:txBody>
      </p:sp>
      <p:sp>
        <p:nvSpPr>
          <p:cNvPr id="30733" name="Text Box 13">
            <a:extLst>
              <a:ext uri="{FF2B5EF4-FFF2-40B4-BE49-F238E27FC236}">
                <a16:creationId xmlns:a16="http://schemas.microsoft.com/office/drawing/2014/main" id="{8DBFD889-0506-4F89-865D-BFAC10D48766}"/>
              </a:ext>
            </a:extLst>
          </p:cNvPr>
          <p:cNvSpPr txBox="1">
            <a:spLocks noChangeArrowheads="1"/>
          </p:cNvSpPr>
          <p:nvPr/>
        </p:nvSpPr>
        <p:spPr bwMode="auto">
          <a:xfrm>
            <a:off x="533400" y="3581400"/>
            <a:ext cx="1752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solidFill>
                  <a:schemeClr val="accent1"/>
                </a:solidFill>
              </a:rPr>
              <a:t>Portable Defibrillator</a:t>
            </a:r>
            <a:r>
              <a:rPr lang="en-US" altLang="en-US" sz="1200"/>
              <a:t> </a:t>
            </a:r>
          </a:p>
        </p:txBody>
      </p:sp>
      <p:sp>
        <p:nvSpPr>
          <p:cNvPr id="30736" name="Text Box 16">
            <a:extLst>
              <a:ext uri="{FF2B5EF4-FFF2-40B4-BE49-F238E27FC236}">
                <a16:creationId xmlns:a16="http://schemas.microsoft.com/office/drawing/2014/main" id="{6655D6C3-12C9-4986-8000-77A7A73D742A}"/>
              </a:ext>
            </a:extLst>
          </p:cNvPr>
          <p:cNvSpPr txBox="1">
            <a:spLocks noChangeArrowheads="1"/>
          </p:cNvSpPr>
          <p:nvPr/>
        </p:nvSpPr>
        <p:spPr bwMode="auto">
          <a:xfrm>
            <a:off x="533400" y="4572000"/>
            <a:ext cx="25908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solidFill>
                  <a:schemeClr val="accent1"/>
                </a:solidFill>
              </a:rPr>
              <a:t>Quick Lock / Release Handles For Pivot Frame</a:t>
            </a:r>
          </a:p>
          <a:p>
            <a:pPr>
              <a:spcBef>
                <a:spcPct val="50000"/>
              </a:spcBef>
            </a:pPr>
            <a:r>
              <a:rPr lang="en-US" altLang="en-US" sz="1200">
                <a:solidFill>
                  <a:schemeClr val="accent1"/>
                </a:solidFill>
              </a:rPr>
              <a:t>(Unlocked Position Shown)</a:t>
            </a:r>
          </a:p>
        </p:txBody>
      </p:sp>
      <p:sp>
        <p:nvSpPr>
          <p:cNvPr id="30737" name="Text Box 17">
            <a:extLst>
              <a:ext uri="{FF2B5EF4-FFF2-40B4-BE49-F238E27FC236}">
                <a16:creationId xmlns:a16="http://schemas.microsoft.com/office/drawing/2014/main" id="{271B88A8-BC14-43EA-8533-82854330EADD}"/>
              </a:ext>
            </a:extLst>
          </p:cNvPr>
          <p:cNvSpPr txBox="1">
            <a:spLocks noChangeArrowheads="1"/>
          </p:cNvSpPr>
          <p:nvPr/>
        </p:nvSpPr>
        <p:spPr bwMode="auto">
          <a:xfrm>
            <a:off x="6477000" y="3505200"/>
            <a:ext cx="1752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solidFill>
                  <a:schemeClr val="accent1"/>
                </a:solidFill>
              </a:rPr>
              <a:t>Stability Slide Locks</a:t>
            </a:r>
          </a:p>
        </p:txBody>
      </p:sp>
      <p:sp>
        <p:nvSpPr>
          <p:cNvPr id="30738" name="Text Box 18">
            <a:extLst>
              <a:ext uri="{FF2B5EF4-FFF2-40B4-BE49-F238E27FC236}">
                <a16:creationId xmlns:a16="http://schemas.microsoft.com/office/drawing/2014/main" id="{CA9DCD41-052A-4B28-879A-0EEFF108E632}"/>
              </a:ext>
            </a:extLst>
          </p:cNvPr>
          <p:cNvSpPr txBox="1">
            <a:spLocks noChangeArrowheads="1"/>
          </p:cNvSpPr>
          <p:nvPr/>
        </p:nvSpPr>
        <p:spPr bwMode="auto">
          <a:xfrm>
            <a:off x="6477000" y="4114800"/>
            <a:ext cx="2133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solidFill>
                  <a:schemeClr val="accent1"/>
                </a:solidFill>
              </a:rPr>
              <a:t>Lid With Rubber Cushioning</a:t>
            </a:r>
          </a:p>
        </p:txBody>
      </p:sp>
      <p:sp>
        <p:nvSpPr>
          <p:cNvPr id="30741" name="Line 21">
            <a:extLst>
              <a:ext uri="{FF2B5EF4-FFF2-40B4-BE49-F238E27FC236}">
                <a16:creationId xmlns:a16="http://schemas.microsoft.com/office/drawing/2014/main" id="{82B92642-76B1-4490-B5E1-E41F3CE343E3}"/>
              </a:ext>
            </a:extLst>
          </p:cNvPr>
          <p:cNvSpPr>
            <a:spLocks noChangeShapeType="1"/>
          </p:cNvSpPr>
          <p:nvPr/>
        </p:nvSpPr>
        <p:spPr bwMode="auto">
          <a:xfrm>
            <a:off x="1752600" y="1531938"/>
            <a:ext cx="1676400" cy="45720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30742" name="Line 22">
            <a:extLst>
              <a:ext uri="{FF2B5EF4-FFF2-40B4-BE49-F238E27FC236}">
                <a16:creationId xmlns:a16="http://schemas.microsoft.com/office/drawing/2014/main" id="{0CF45850-F3C8-4B2E-BF57-EA3F5862A8F1}"/>
              </a:ext>
            </a:extLst>
          </p:cNvPr>
          <p:cNvSpPr>
            <a:spLocks noChangeShapeType="1"/>
          </p:cNvSpPr>
          <p:nvPr/>
        </p:nvSpPr>
        <p:spPr bwMode="auto">
          <a:xfrm>
            <a:off x="1752600" y="2370138"/>
            <a:ext cx="1752600" cy="15240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30743" name="Line 23">
            <a:extLst>
              <a:ext uri="{FF2B5EF4-FFF2-40B4-BE49-F238E27FC236}">
                <a16:creationId xmlns:a16="http://schemas.microsoft.com/office/drawing/2014/main" id="{5E21B375-B2E8-447D-893D-62FD2636BEAB}"/>
              </a:ext>
            </a:extLst>
          </p:cNvPr>
          <p:cNvSpPr>
            <a:spLocks noChangeShapeType="1"/>
          </p:cNvSpPr>
          <p:nvPr/>
        </p:nvSpPr>
        <p:spPr bwMode="auto">
          <a:xfrm flipV="1">
            <a:off x="1828800" y="2827338"/>
            <a:ext cx="1676400" cy="22860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30744" name="Line 24">
            <a:extLst>
              <a:ext uri="{FF2B5EF4-FFF2-40B4-BE49-F238E27FC236}">
                <a16:creationId xmlns:a16="http://schemas.microsoft.com/office/drawing/2014/main" id="{CBD5ECFF-72DC-4E9F-8A7B-AE4ADAD055B7}"/>
              </a:ext>
            </a:extLst>
          </p:cNvPr>
          <p:cNvSpPr>
            <a:spLocks noChangeShapeType="1"/>
          </p:cNvSpPr>
          <p:nvPr/>
        </p:nvSpPr>
        <p:spPr bwMode="auto">
          <a:xfrm flipV="1">
            <a:off x="2133600" y="3360738"/>
            <a:ext cx="1447800" cy="38100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30745" name="Line 25">
            <a:extLst>
              <a:ext uri="{FF2B5EF4-FFF2-40B4-BE49-F238E27FC236}">
                <a16:creationId xmlns:a16="http://schemas.microsoft.com/office/drawing/2014/main" id="{2675467D-C02A-4238-972E-2F37048A2063}"/>
              </a:ext>
            </a:extLst>
          </p:cNvPr>
          <p:cNvSpPr>
            <a:spLocks noChangeShapeType="1"/>
          </p:cNvSpPr>
          <p:nvPr/>
        </p:nvSpPr>
        <p:spPr bwMode="auto">
          <a:xfrm flipV="1">
            <a:off x="1600200" y="4122738"/>
            <a:ext cx="1066800" cy="45720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30746" name="Line 26">
            <a:extLst>
              <a:ext uri="{FF2B5EF4-FFF2-40B4-BE49-F238E27FC236}">
                <a16:creationId xmlns:a16="http://schemas.microsoft.com/office/drawing/2014/main" id="{B6F01A46-4726-4F09-AC85-005320BEB4F3}"/>
              </a:ext>
            </a:extLst>
          </p:cNvPr>
          <p:cNvSpPr>
            <a:spLocks noChangeShapeType="1"/>
          </p:cNvSpPr>
          <p:nvPr/>
        </p:nvSpPr>
        <p:spPr bwMode="auto">
          <a:xfrm flipH="1" flipV="1">
            <a:off x="4724400" y="1470024"/>
            <a:ext cx="1752600" cy="22860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30747" name="Line 27">
            <a:extLst>
              <a:ext uri="{FF2B5EF4-FFF2-40B4-BE49-F238E27FC236}">
                <a16:creationId xmlns:a16="http://schemas.microsoft.com/office/drawing/2014/main" id="{69F8B2C1-3A97-4FA4-A07B-177410BDB165}"/>
              </a:ext>
            </a:extLst>
          </p:cNvPr>
          <p:cNvSpPr>
            <a:spLocks noChangeShapeType="1"/>
          </p:cNvSpPr>
          <p:nvPr/>
        </p:nvSpPr>
        <p:spPr bwMode="auto">
          <a:xfrm flipH="1" flipV="1">
            <a:off x="4191000" y="1989138"/>
            <a:ext cx="2286000" cy="7620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30748" name="Line 28">
            <a:extLst>
              <a:ext uri="{FF2B5EF4-FFF2-40B4-BE49-F238E27FC236}">
                <a16:creationId xmlns:a16="http://schemas.microsoft.com/office/drawing/2014/main" id="{7980C097-398D-42B2-A4D5-D359373EE505}"/>
              </a:ext>
            </a:extLst>
          </p:cNvPr>
          <p:cNvSpPr>
            <a:spLocks noChangeShapeType="1"/>
          </p:cNvSpPr>
          <p:nvPr/>
        </p:nvSpPr>
        <p:spPr bwMode="auto">
          <a:xfrm flipH="1" flipV="1">
            <a:off x="4343400" y="2598738"/>
            <a:ext cx="2133600" cy="30480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30749" name="Line 29">
            <a:extLst>
              <a:ext uri="{FF2B5EF4-FFF2-40B4-BE49-F238E27FC236}">
                <a16:creationId xmlns:a16="http://schemas.microsoft.com/office/drawing/2014/main" id="{5911FC9E-BFFF-4875-82A2-7A0AD89298C2}"/>
              </a:ext>
            </a:extLst>
          </p:cNvPr>
          <p:cNvSpPr>
            <a:spLocks noChangeShapeType="1"/>
          </p:cNvSpPr>
          <p:nvPr/>
        </p:nvSpPr>
        <p:spPr bwMode="auto">
          <a:xfrm flipH="1">
            <a:off x="4876800" y="3657600"/>
            <a:ext cx="1600200" cy="7620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30750" name="Line 30">
            <a:extLst>
              <a:ext uri="{FF2B5EF4-FFF2-40B4-BE49-F238E27FC236}">
                <a16:creationId xmlns:a16="http://schemas.microsoft.com/office/drawing/2014/main" id="{0BAD8A93-F53D-4BB3-B403-44425FFFE7FF}"/>
              </a:ext>
            </a:extLst>
          </p:cNvPr>
          <p:cNvSpPr>
            <a:spLocks noChangeShapeType="1"/>
          </p:cNvSpPr>
          <p:nvPr/>
        </p:nvSpPr>
        <p:spPr bwMode="auto">
          <a:xfrm flipH="1">
            <a:off x="5867400" y="4267200"/>
            <a:ext cx="609600" cy="15240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30751" name="Text Box 31">
            <a:extLst>
              <a:ext uri="{FF2B5EF4-FFF2-40B4-BE49-F238E27FC236}">
                <a16:creationId xmlns:a16="http://schemas.microsoft.com/office/drawing/2014/main" id="{5CA29BB6-4A89-494F-A7F0-D50ECEA135B7}"/>
              </a:ext>
            </a:extLst>
          </p:cNvPr>
          <p:cNvSpPr txBox="1">
            <a:spLocks noChangeArrowheads="1"/>
          </p:cNvSpPr>
          <p:nvPr/>
        </p:nvSpPr>
        <p:spPr bwMode="auto">
          <a:xfrm>
            <a:off x="2895600" y="6415087"/>
            <a:ext cx="342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solidFill>
                  <a:schemeClr val="accent1"/>
                </a:solidFill>
              </a:rPr>
              <a:t>Before Pivot Frame Movement</a:t>
            </a:r>
          </a:p>
        </p:txBody>
      </p:sp>
      <p:sp>
        <p:nvSpPr>
          <p:cNvPr id="24" name="TextBox 23">
            <a:extLst>
              <a:ext uri="{FF2B5EF4-FFF2-40B4-BE49-F238E27FC236}">
                <a16:creationId xmlns:a16="http://schemas.microsoft.com/office/drawing/2014/main" id="{5F8A70B5-3693-4F6E-8238-751E3C11F5D2}"/>
              </a:ext>
            </a:extLst>
          </p:cNvPr>
          <p:cNvSpPr txBox="1"/>
          <p:nvPr/>
        </p:nvSpPr>
        <p:spPr>
          <a:xfrm>
            <a:off x="723900" y="162580"/>
            <a:ext cx="7696200"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NEW INNOVATIONS </a:t>
            </a:r>
            <a:endParaRPr lang="en-IN" sz="2800" b="1" dirty="0">
              <a:solidFill>
                <a:schemeClr val="bg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FCFE69FA-84AC-4756-9724-2AECF16CB9EA}"/>
              </a:ext>
            </a:extLst>
          </p:cNvPr>
          <p:cNvSpPr txBox="1"/>
          <p:nvPr/>
        </p:nvSpPr>
        <p:spPr>
          <a:xfrm>
            <a:off x="152400" y="685800"/>
            <a:ext cx="9220200" cy="461665"/>
          </a:xfrm>
          <a:prstGeom prst="rect">
            <a:avLst/>
          </a:prstGeom>
          <a:noFill/>
        </p:spPr>
        <p:txBody>
          <a:bodyPr wrap="square" rtlCol="0">
            <a:spAutoFit/>
          </a:bodyPr>
          <a:lstStyle/>
          <a:p>
            <a:pPr algn="ctr"/>
            <a:r>
              <a:rPr lang="en-US" sz="2400" b="1" u="sng" dirty="0">
                <a:solidFill>
                  <a:schemeClr val="bg1"/>
                </a:solidFill>
                <a:latin typeface="Times New Roman" panose="02020603050405020304" pitchFamily="18" charset="0"/>
                <a:cs typeface="Times New Roman" panose="02020603050405020304" pitchFamily="18" charset="0"/>
              </a:rPr>
              <a:t>I Devised The Portable Automatic CPR Machine for Covid</a:t>
            </a:r>
            <a:endParaRPr lang="en-IN" sz="2400" b="1" u="sng"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slow" advClick="0" advTm="20000">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01674"/>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r>
              <a:rPr lang="en-US" b="1" dirty="0">
                <a:solidFill>
                  <a:schemeClr val="bg1"/>
                </a:solidFill>
                <a:latin typeface="Times New Roman" panose="02020603050405020304" pitchFamily="18" charset="0"/>
                <a:cs typeface="Times New Roman" panose="02020603050405020304" pitchFamily="18" charset="0"/>
              </a:rPr>
              <a:t>COVID-19 DISEASE SEVERITY</a:t>
            </a:r>
            <a:endParaRPr lang="en-US"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849350063"/>
              </p:ext>
            </p:extLst>
          </p:nvPr>
        </p:nvGraphicFramePr>
        <p:xfrm>
          <a:off x="381000" y="1315083"/>
          <a:ext cx="8381999" cy="5481957"/>
        </p:xfrm>
        <a:graphic>
          <a:graphicData uri="http://schemas.openxmlformats.org/drawingml/2006/table">
            <a:tbl>
              <a:tblPr firstRow="1" bandRow="1"/>
              <a:tblGrid>
                <a:gridCol w="1600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5562599">
                  <a:extLst>
                    <a:ext uri="{9D8B030D-6E8A-4147-A177-3AD203B41FA5}">
                      <a16:colId xmlns:a16="http://schemas.microsoft.com/office/drawing/2014/main" val="20002"/>
                    </a:ext>
                  </a:extLst>
                </a:gridCol>
              </a:tblGrid>
              <a:tr h="1001397">
                <a:tc>
                  <a:txBody>
                    <a:bodyPr/>
                    <a:lstStyle/>
                    <a:p>
                      <a:pPr algn="just"/>
                      <a:r>
                        <a:rPr lang="en-US" sz="1400" b="1" kern="1200" baseline="0" dirty="0">
                          <a:solidFill>
                            <a:schemeClr val="bg1"/>
                          </a:solidFill>
                          <a:latin typeface="Times New Roman" panose="02020603050405020304" pitchFamily="18" charset="0"/>
                          <a:cs typeface="Times New Roman" panose="02020603050405020304" pitchFamily="18" charset="0"/>
                        </a:rPr>
                        <a:t>Mild disease </a:t>
                      </a:r>
                    </a:p>
                    <a:p>
                      <a:pPr algn="just"/>
                      <a:r>
                        <a:rPr lang="en-US" sz="1400" b="1" kern="1200" baseline="0" dirty="0">
                          <a:solidFill>
                            <a:schemeClr val="bg1"/>
                          </a:solidFill>
                          <a:latin typeface="Times New Roman" panose="02020603050405020304" pitchFamily="18" charset="0"/>
                          <a:cs typeface="Times New Roman" panose="02020603050405020304" pitchFamily="18" charset="0"/>
                        </a:rPr>
                        <a:t>  </a:t>
                      </a:r>
                    </a:p>
                    <a:p>
                      <a:pPr algn="just"/>
                      <a:endParaRPr lang="en-US" sz="1400" b="1" dirty="0">
                        <a:solidFill>
                          <a:schemeClr val="bg1"/>
                        </a:solidFill>
                        <a:latin typeface="Times New Roman" pitchFamily="18" charset="0"/>
                        <a:cs typeface="Times New Roman" pitchFamily="18" charset="0"/>
                      </a:endParaRPr>
                    </a:p>
                  </a:txBody>
                  <a:tcPr/>
                </a:tc>
                <a:tc>
                  <a:txBody>
                    <a:bodyPr/>
                    <a:lstStyle/>
                    <a:p>
                      <a:pPr algn="just"/>
                      <a:endParaRPr lang="en-US" sz="1400" b="1" dirty="0">
                        <a:solidFill>
                          <a:schemeClr val="bg1"/>
                        </a:solidFill>
                        <a:latin typeface="Times New Roman" pitchFamily="18" charset="0"/>
                        <a:cs typeface="Times New Roman" pitchFamily="18" charset="0"/>
                      </a:endParaRPr>
                    </a:p>
                  </a:txBody>
                  <a:tcPr/>
                </a:tc>
                <a:tc>
                  <a:txBody>
                    <a:bodyPr/>
                    <a:lstStyle/>
                    <a:p>
                      <a:pPr algn="just"/>
                      <a:r>
                        <a:rPr lang="en-US" sz="1600" b="1" kern="1200" baseline="0" dirty="0">
                          <a:solidFill>
                            <a:schemeClr val="bg1"/>
                          </a:solidFill>
                          <a:latin typeface="Times New Roman" panose="02020603050405020304" pitchFamily="18" charset="0"/>
                          <a:cs typeface="Times New Roman" panose="02020603050405020304" pitchFamily="18" charset="0"/>
                        </a:rPr>
                        <a:t>Symptomatic patients meeting the case definition for COVID-19 without evidence of viral pneumonia or hypoxia. See the WHO website for most up-to-date case definitions .</a:t>
                      </a:r>
                      <a:endParaRPr lang="en-US" sz="1600" b="1" dirty="0">
                        <a:solidFill>
                          <a:schemeClr val="bg1"/>
                        </a:solidFill>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2442843">
                <a:tc>
                  <a:txBody>
                    <a:bodyPr/>
                    <a:lstStyle/>
                    <a:p>
                      <a:pPr algn="just"/>
                      <a:r>
                        <a:rPr lang="en-US" sz="1400" b="1" kern="1200" baseline="0" dirty="0">
                          <a:solidFill>
                            <a:schemeClr val="bg1"/>
                          </a:solidFill>
                          <a:latin typeface="Times New Roman" panose="02020603050405020304" pitchFamily="18" charset="0"/>
                          <a:cs typeface="Times New Roman" panose="02020603050405020304" pitchFamily="18" charset="0"/>
                        </a:rPr>
                        <a:t>Moderate disease </a:t>
                      </a:r>
                    </a:p>
                    <a:p>
                      <a:pPr algn="just"/>
                      <a:r>
                        <a:rPr lang="en-US" sz="1400" b="1" kern="1200" baseline="0" dirty="0">
                          <a:solidFill>
                            <a:schemeClr val="bg1"/>
                          </a:solidFill>
                          <a:latin typeface="Times New Roman" panose="02020603050405020304" pitchFamily="18" charset="0"/>
                          <a:cs typeface="Times New Roman" panose="02020603050405020304" pitchFamily="18" charset="0"/>
                        </a:rPr>
                        <a:t>  </a:t>
                      </a:r>
                    </a:p>
                    <a:p>
                      <a:pPr algn="just"/>
                      <a:endParaRPr lang="en-US" sz="1400" b="1" dirty="0">
                        <a:solidFill>
                          <a:schemeClr val="bg1"/>
                        </a:solidFill>
                        <a:latin typeface="Times New Roman" pitchFamily="18" charset="0"/>
                        <a:cs typeface="Times New Roman" pitchFamily="18" charset="0"/>
                      </a:endParaRPr>
                    </a:p>
                  </a:txBody>
                  <a:tcPr/>
                </a:tc>
                <a:tc>
                  <a:txBody>
                    <a:bodyPr/>
                    <a:lstStyle/>
                    <a:p>
                      <a:pPr algn="just"/>
                      <a:r>
                        <a:rPr lang="en-US" sz="1400" b="1" kern="1200" baseline="0" dirty="0">
                          <a:solidFill>
                            <a:schemeClr val="bg1"/>
                          </a:solidFill>
                          <a:latin typeface="Times New Roman" panose="02020603050405020304" pitchFamily="18" charset="0"/>
                          <a:cs typeface="Times New Roman" panose="02020603050405020304" pitchFamily="18" charset="0"/>
                        </a:rPr>
                        <a:t>Pneumonia </a:t>
                      </a:r>
                    </a:p>
                    <a:p>
                      <a:pPr algn="just"/>
                      <a:r>
                        <a:rPr lang="en-US" sz="1400" b="1" kern="1200" baseline="0" dirty="0">
                          <a:solidFill>
                            <a:schemeClr val="bg1"/>
                          </a:solidFill>
                          <a:latin typeface="Times New Roman" panose="02020603050405020304" pitchFamily="18" charset="0"/>
                          <a:cs typeface="Times New Roman" panose="02020603050405020304" pitchFamily="18" charset="0"/>
                        </a:rPr>
                        <a:t>  </a:t>
                      </a:r>
                    </a:p>
                    <a:p>
                      <a:pPr algn="just"/>
                      <a:endParaRPr lang="en-US" sz="1400" b="1" dirty="0">
                        <a:solidFill>
                          <a:schemeClr val="bg1"/>
                        </a:solidFill>
                        <a:latin typeface="Times New Roman" pitchFamily="18" charset="0"/>
                        <a:cs typeface="Times New Roman" pitchFamily="18" charset="0"/>
                      </a:endParaRPr>
                    </a:p>
                  </a:txBody>
                  <a:tcPr/>
                </a:tc>
                <a:tc>
                  <a:txBody>
                    <a:bodyPr/>
                    <a:lstStyle/>
                    <a:p>
                      <a:pPr algn="just"/>
                      <a:r>
                        <a:rPr lang="en-US" sz="1600" b="1" kern="1200" baseline="0" dirty="0">
                          <a:solidFill>
                            <a:schemeClr val="bg1"/>
                          </a:solidFill>
                          <a:latin typeface="Times New Roman" panose="02020603050405020304" pitchFamily="18" charset="0"/>
                          <a:cs typeface="Times New Roman" panose="02020603050405020304" pitchFamily="18" charset="0"/>
                        </a:rPr>
                        <a:t>Adolescent or adult with clinical signs of pneumonia (fever, cough, </a:t>
                      </a:r>
                      <a:r>
                        <a:rPr lang="en-US" sz="1600" b="1" kern="1200" baseline="0" dirty="0" err="1">
                          <a:solidFill>
                            <a:schemeClr val="bg1"/>
                          </a:solidFill>
                          <a:latin typeface="Times New Roman" panose="02020603050405020304" pitchFamily="18" charset="0"/>
                          <a:cs typeface="Times New Roman" panose="02020603050405020304" pitchFamily="18" charset="0"/>
                        </a:rPr>
                        <a:t>dyspnoea</a:t>
                      </a:r>
                      <a:r>
                        <a:rPr lang="en-US" sz="1600" b="1" kern="1200" baseline="0" dirty="0">
                          <a:solidFill>
                            <a:schemeClr val="bg1"/>
                          </a:solidFill>
                          <a:latin typeface="Times New Roman" panose="02020603050405020304" pitchFamily="18" charset="0"/>
                          <a:cs typeface="Times New Roman" panose="02020603050405020304" pitchFamily="18" charset="0"/>
                        </a:rPr>
                        <a:t>, fast breathing) but no signs of severe pneumonia, including SpO2 ≥ 90% on room air.</a:t>
                      </a:r>
                    </a:p>
                    <a:p>
                      <a:pPr algn="just"/>
                      <a:endParaRPr lang="en-US" sz="1600" b="1" kern="1200" baseline="0" dirty="0">
                        <a:solidFill>
                          <a:schemeClr val="bg1"/>
                        </a:solidFill>
                        <a:latin typeface="Times New Roman" panose="02020603050405020304" pitchFamily="18" charset="0"/>
                        <a:cs typeface="Times New Roman" panose="02020603050405020304" pitchFamily="18" charset="0"/>
                      </a:endParaRPr>
                    </a:p>
                    <a:p>
                      <a:pPr algn="just"/>
                      <a:r>
                        <a:rPr lang="en-US" sz="1600" b="1" kern="1200" baseline="0" dirty="0">
                          <a:solidFill>
                            <a:schemeClr val="bg1"/>
                          </a:solidFill>
                          <a:latin typeface="Times New Roman" panose="02020603050405020304" pitchFamily="18" charset="0"/>
                          <a:cs typeface="Times New Roman" panose="02020603050405020304" pitchFamily="18" charset="0"/>
                        </a:rPr>
                        <a:t>Child with clinical signs of non-severe pneumonia (cough or difficulty breathing + fast breathing and/or chest </a:t>
                      </a:r>
                      <a:r>
                        <a:rPr lang="en-US" sz="1600" b="1" kern="1200" baseline="0" dirty="0" err="1">
                          <a:solidFill>
                            <a:schemeClr val="bg1"/>
                          </a:solidFill>
                          <a:latin typeface="Times New Roman" panose="02020603050405020304" pitchFamily="18" charset="0"/>
                          <a:cs typeface="Times New Roman" panose="02020603050405020304" pitchFamily="18" charset="0"/>
                        </a:rPr>
                        <a:t>indrawing</a:t>
                      </a:r>
                      <a:r>
                        <a:rPr lang="en-US" sz="1600" b="1" kern="1200" baseline="0" dirty="0">
                          <a:solidFill>
                            <a:schemeClr val="bg1"/>
                          </a:solidFill>
                          <a:latin typeface="Times New Roman" panose="02020603050405020304" pitchFamily="18" charset="0"/>
                          <a:cs typeface="Times New Roman" panose="02020603050405020304" pitchFamily="18" charset="0"/>
                        </a:rPr>
                        <a:t>) and no signs of severe pneumonia. Fast breathing (in breaths/min): &lt; 2 months: ≥ 60; 2–11 months: ≥ 50; 1–5 years: ≥ 40.</a:t>
                      </a:r>
                    </a:p>
                    <a:p>
                      <a:pPr algn="just"/>
                      <a:endParaRPr lang="en-US" sz="1600" b="1" kern="1200" baseline="0" dirty="0">
                        <a:solidFill>
                          <a:schemeClr val="bg1"/>
                        </a:solidFill>
                        <a:latin typeface="Times New Roman" panose="02020603050405020304" pitchFamily="18" charset="0"/>
                        <a:cs typeface="Times New Roman" panose="02020603050405020304" pitchFamily="18" charset="0"/>
                      </a:endParaRPr>
                    </a:p>
                    <a:p>
                      <a:pPr algn="just"/>
                      <a:r>
                        <a:rPr lang="en-US" sz="1600" b="1" kern="1200" baseline="0" dirty="0">
                          <a:solidFill>
                            <a:schemeClr val="bg1"/>
                          </a:solidFill>
                          <a:latin typeface="Times New Roman" panose="02020603050405020304" pitchFamily="18" charset="0"/>
                          <a:cs typeface="Times New Roman" panose="02020603050405020304" pitchFamily="18" charset="0"/>
                        </a:rPr>
                        <a:t>While the diagnosis can be made on clinical grounds; chest imaging (radiograph, CT scan, ultrasound) may assist in diagnosis and identify or exclude pulmonary complications. </a:t>
                      </a:r>
                    </a:p>
                    <a:p>
                      <a:pPr algn="just"/>
                      <a:endParaRPr lang="en-US" sz="1600" b="1" kern="1200" baseline="0" dirty="0">
                        <a:solidFill>
                          <a:schemeClr val="bg1"/>
                        </a:solidFill>
                        <a:latin typeface="Times New Roman" panose="02020603050405020304" pitchFamily="18" charset="0"/>
                        <a:cs typeface="Times New Roman" panose="02020603050405020304" pitchFamily="18" charset="0"/>
                      </a:endParaRPr>
                    </a:p>
                    <a:p>
                      <a:pPr algn="just"/>
                      <a:r>
                        <a:rPr lang="en-US" sz="1600" b="1" kern="1200" baseline="0" dirty="0">
                          <a:solidFill>
                            <a:schemeClr val="bg1"/>
                          </a:solidFill>
                          <a:latin typeface="Times New Roman" panose="02020603050405020304" pitchFamily="18" charset="0"/>
                          <a:cs typeface="Times New Roman" panose="02020603050405020304" pitchFamily="18" charset="0"/>
                        </a:rPr>
                        <a:t>Caution: The oxygen saturation threshold of 90% to define severe COVID-19 was arbitrary and should be interpreted cautiously. For example, clinicians must use their judgment to determine whether a low oxygen </a:t>
                      </a:r>
                      <a:endParaRPr lang="en-US" sz="1600" b="1" dirty="0">
                        <a:solidFill>
                          <a:schemeClr val="bg1"/>
                        </a:solidFill>
                        <a:latin typeface="Times New Roman" pitchFamily="18" charset="0"/>
                        <a:cs typeface="Times New Roman" pitchFamily="18" charset="0"/>
                      </a:endParaRPr>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1" name="Picture 5">
            <a:extLst>
              <a:ext uri="{FF2B5EF4-FFF2-40B4-BE49-F238E27FC236}">
                <a16:creationId xmlns:a16="http://schemas.microsoft.com/office/drawing/2014/main" id="{CCC7E2BF-9450-432F-A607-37CA35D380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voice_12.wav">
            <a:hlinkClick r:id="" action="ppaction://media"/>
            <a:extLst>
              <a:ext uri="{FF2B5EF4-FFF2-40B4-BE49-F238E27FC236}">
                <a16:creationId xmlns:a16="http://schemas.microsoft.com/office/drawing/2014/main" id="{CED497E0-E2A2-490B-8926-6C594340134E}"/>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52400" y="5638800"/>
            <a:ext cx="152400" cy="152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10000">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543" fill="hold"/>
                                        <p:tgtEl>
                                          <p:spTgt spid="2458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458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6">
            <a:extLst>
              <a:ext uri="{FF2B5EF4-FFF2-40B4-BE49-F238E27FC236}">
                <a16:creationId xmlns:a16="http://schemas.microsoft.com/office/drawing/2014/main" id="{0973CFE4-C0CE-4825-9F71-0D4C161E9D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9">
            <a:hlinkClick r:id="" action="ppaction://media"/>
            <a:extLst>
              <a:ext uri="{FF2B5EF4-FFF2-40B4-BE49-F238E27FC236}">
                <a16:creationId xmlns:a16="http://schemas.microsoft.com/office/drawing/2014/main" id="{A308B652-18C7-449D-B547-98FA90CC3C4E}"/>
              </a:ext>
            </a:extLst>
          </p:cNvPr>
          <p:cNvPicPr>
            <a:picLocks noRot="1" noChangeAspect="1" noChangeArrowheads="1"/>
          </p:cNvPicPr>
          <p:nvPr>
            <a:wavAudioFile r:embed="rId1" name="voice_13.wav"/>
          </p:nvPr>
        </p:nvPicPr>
        <p:blipFill>
          <a:blip r:embed="rId5">
            <a:extLst>
              <a:ext uri="{28A0092B-C50C-407E-A947-70E740481C1C}">
                <a14:useLocalDpi xmlns:a14="http://schemas.microsoft.com/office/drawing/2010/main" val="0"/>
              </a:ext>
            </a:extLst>
          </a:blip>
          <a:srcRect/>
          <a:stretch>
            <a:fillRect/>
          </a:stretch>
        </p:blipFill>
        <p:spPr bwMode="auto">
          <a:xfrm>
            <a:off x="-152400" y="5334000"/>
            <a:ext cx="152400" cy="152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4000">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11" fill="hold"/>
                                        <p:tgtEl>
                                          <p:spTgt spid="266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6633"/>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66EA0C-661B-40FE-A3DA-EEFC748117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2" name="Rectangle 1">
            <a:extLst>
              <a:ext uri="{FF2B5EF4-FFF2-40B4-BE49-F238E27FC236}">
                <a16:creationId xmlns:a16="http://schemas.microsoft.com/office/drawing/2014/main" id="{A5A90424-55D9-4A09-967C-10ED37C1AF34}"/>
              </a:ext>
            </a:extLst>
          </p:cNvPr>
          <p:cNvSpPr/>
          <p:nvPr/>
        </p:nvSpPr>
        <p:spPr>
          <a:xfrm>
            <a:off x="0" y="-152400"/>
            <a:ext cx="8766018" cy="923330"/>
          </a:xfrm>
          <a:prstGeom prst="rect">
            <a:avLst/>
          </a:prstGeom>
          <a:noFill/>
        </p:spPr>
        <p:txBody>
          <a:bodyPr wrap="square" lIns="91440" tIns="45720" rIns="91440" bIns="45720">
            <a:spAutoFit/>
          </a:bodyPr>
          <a:lstStyle/>
          <a:p>
            <a:pPr algn="ctr"/>
            <a:r>
              <a:rPr lang="en-US" sz="5400" dirty="0">
                <a:ln w="0"/>
                <a:solidFill>
                  <a:schemeClr val="bg1"/>
                </a:solidFill>
              </a:rPr>
              <a:t>Automatic Suction Machine </a:t>
            </a:r>
            <a:endParaRPr lang="en-US" sz="5400" b="0" cap="none" spc="0" dirty="0">
              <a:ln w="0"/>
              <a:solidFill>
                <a:schemeClr val="bg1"/>
              </a:solidFill>
              <a:effectLst/>
            </a:endParaRPr>
          </a:p>
        </p:txBody>
      </p:sp>
    </p:spTree>
    <p:extLst>
      <p:ext uri="{BB962C8B-B14F-4D97-AF65-F5344CB8AC3E}">
        <p14:creationId xmlns:p14="http://schemas.microsoft.com/office/powerpoint/2010/main" val="2962778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76235B-8209-416B-B1E4-22CBC4E31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5" y="0"/>
            <a:ext cx="9144000" cy="6858000"/>
          </a:xfrm>
          <a:prstGeom prst="rect">
            <a:avLst/>
          </a:prstGeom>
        </p:spPr>
      </p:pic>
    </p:spTree>
    <p:extLst>
      <p:ext uri="{BB962C8B-B14F-4D97-AF65-F5344CB8AC3E}">
        <p14:creationId xmlns:p14="http://schemas.microsoft.com/office/powerpoint/2010/main" val="4578592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FEE92A-727B-4876-8D2A-D12AE6D644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914400"/>
            <a:ext cx="8699788" cy="6019800"/>
          </a:xfrm>
          <a:prstGeom prst="rect">
            <a:avLst/>
          </a:prstGeom>
        </p:spPr>
      </p:pic>
      <p:sp>
        <p:nvSpPr>
          <p:cNvPr id="4" name="Rectangle 3">
            <a:extLst>
              <a:ext uri="{FF2B5EF4-FFF2-40B4-BE49-F238E27FC236}">
                <a16:creationId xmlns:a16="http://schemas.microsoft.com/office/drawing/2014/main" id="{2BB2E1CB-E817-4A3F-8A1C-684D2D9EDB23}"/>
              </a:ext>
            </a:extLst>
          </p:cNvPr>
          <p:cNvSpPr/>
          <p:nvPr/>
        </p:nvSpPr>
        <p:spPr>
          <a:xfrm>
            <a:off x="609600" y="152400"/>
            <a:ext cx="7981993"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ysClr val="windowText" lastClr="000000"/>
                </a:solidFill>
                <a:effectLst>
                  <a:glow rad="63500">
                    <a:schemeClr val="accent3">
                      <a:satMod val="175000"/>
                      <a:alpha val="40000"/>
                    </a:schemeClr>
                  </a:glow>
                  <a:outerShdw dist="38100" dir="2700000" algn="bl" rotWithShape="0">
                    <a:schemeClr val="accent5"/>
                  </a:outerShdw>
                </a:effectLst>
                <a:latin typeface="Times New Roman" panose="02020603050405020304" pitchFamily="18" charset="0"/>
                <a:cs typeface="Times New Roman" panose="02020603050405020304" pitchFamily="18" charset="0"/>
              </a:rPr>
              <a:t>Cardio Thoracic Drainage</a:t>
            </a:r>
          </a:p>
        </p:txBody>
      </p:sp>
    </p:spTree>
    <p:extLst>
      <p:ext uri="{BB962C8B-B14F-4D97-AF65-F5344CB8AC3E}">
        <p14:creationId xmlns:p14="http://schemas.microsoft.com/office/powerpoint/2010/main" val="35643890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438D8B-1A50-4EE0-A35F-A47FCF05A3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11493"/>
          </a:xfrm>
          <a:prstGeom prst="rect">
            <a:avLst/>
          </a:prstGeom>
        </p:spPr>
      </p:pic>
    </p:spTree>
    <p:extLst>
      <p:ext uri="{BB962C8B-B14F-4D97-AF65-F5344CB8AC3E}">
        <p14:creationId xmlns:p14="http://schemas.microsoft.com/office/powerpoint/2010/main" val="566643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41402781"/>
              </p:ext>
            </p:extLst>
          </p:nvPr>
        </p:nvGraphicFramePr>
        <p:xfrm>
          <a:off x="35607" y="152400"/>
          <a:ext cx="9108393" cy="6614160"/>
        </p:xfrm>
        <a:graphic>
          <a:graphicData uri="http://schemas.openxmlformats.org/drawingml/2006/table">
            <a:tbl>
              <a:tblPr firstRow="1" bandRow="1"/>
              <a:tblGrid>
                <a:gridCol w="863727">
                  <a:extLst>
                    <a:ext uri="{9D8B030D-6E8A-4147-A177-3AD203B41FA5}">
                      <a16:colId xmlns:a16="http://schemas.microsoft.com/office/drawing/2014/main" val="20000"/>
                    </a:ext>
                  </a:extLst>
                </a:gridCol>
                <a:gridCol w="1020768">
                  <a:extLst>
                    <a:ext uri="{9D8B030D-6E8A-4147-A177-3AD203B41FA5}">
                      <a16:colId xmlns:a16="http://schemas.microsoft.com/office/drawing/2014/main" val="20001"/>
                    </a:ext>
                  </a:extLst>
                </a:gridCol>
                <a:gridCol w="7223898">
                  <a:extLst>
                    <a:ext uri="{9D8B030D-6E8A-4147-A177-3AD203B41FA5}">
                      <a16:colId xmlns:a16="http://schemas.microsoft.com/office/drawing/2014/main" val="20002"/>
                    </a:ext>
                  </a:extLst>
                </a:gridCol>
              </a:tblGrid>
              <a:tr h="2895600">
                <a:tc>
                  <a:txBody>
                    <a:bodyPr/>
                    <a:lstStyle/>
                    <a:p>
                      <a:pPr algn="just"/>
                      <a:r>
                        <a:rPr lang="en-US" sz="1200" b="1" kern="1200" baseline="0" dirty="0">
                          <a:solidFill>
                            <a:schemeClr val="bg1"/>
                          </a:solidFill>
                          <a:latin typeface="Times New Roman" panose="02020603050405020304" pitchFamily="18" charset="0"/>
                          <a:cs typeface="Times New Roman" panose="02020603050405020304" pitchFamily="18" charset="0"/>
                        </a:rPr>
                        <a:t>Severe disease </a:t>
                      </a:r>
                    </a:p>
                    <a:p>
                      <a:pPr algn="just"/>
                      <a:r>
                        <a:rPr lang="en-US" sz="1200" b="1" kern="1200" baseline="0" dirty="0">
                          <a:solidFill>
                            <a:schemeClr val="bg1"/>
                          </a:solidFill>
                          <a:latin typeface="Times New Roman" panose="02020603050405020304" pitchFamily="18" charset="0"/>
                          <a:cs typeface="Times New Roman" panose="02020603050405020304" pitchFamily="18" charset="0"/>
                        </a:rPr>
                        <a:t>  </a:t>
                      </a:r>
                    </a:p>
                    <a:p>
                      <a:pPr algn="just"/>
                      <a:endParaRPr lang="en-US" sz="1200" b="1" i="0" dirty="0">
                        <a:solidFill>
                          <a:schemeClr val="bg1"/>
                        </a:solidFill>
                        <a:latin typeface="Times New Roman" pitchFamily="18" charset="0"/>
                        <a:cs typeface="Times New Roman" pitchFamily="18" charset="0"/>
                      </a:endParaRPr>
                    </a:p>
                  </a:txBody>
                  <a:tcPr/>
                </a:tc>
                <a:tc>
                  <a:txBody>
                    <a:bodyPr/>
                    <a:lstStyle/>
                    <a:p>
                      <a:pPr algn="just"/>
                      <a:r>
                        <a:rPr lang="en-US" sz="1200" b="1" kern="1200" baseline="0" dirty="0">
                          <a:solidFill>
                            <a:schemeClr val="bg1"/>
                          </a:solidFill>
                          <a:latin typeface="Times New Roman" panose="02020603050405020304" pitchFamily="18" charset="0"/>
                          <a:cs typeface="Times New Roman" panose="02020603050405020304" pitchFamily="18" charset="0"/>
                        </a:rPr>
                        <a:t>Severe pneumonia </a:t>
                      </a:r>
                    </a:p>
                    <a:p>
                      <a:pPr algn="just"/>
                      <a:r>
                        <a:rPr lang="en-US" sz="1200" b="1" kern="1200" baseline="0" dirty="0">
                          <a:solidFill>
                            <a:schemeClr val="bg1"/>
                          </a:solidFill>
                          <a:latin typeface="Times New Roman" panose="02020603050405020304" pitchFamily="18" charset="0"/>
                          <a:cs typeface="Times New Roman" panose="02020603050405020304" pitchFamily="18" charset="0"/>
                        </a:rPr>
                        <a:t>  </a:t>
                      </a:r>
                    </a:p>
                    <a:p>
                      <a:pPr algn="just"/>
                      <a:endParaRPr lang="en-US" sz="1200" b="1" i="0" dirty="0">
                        <a:solidFill>
                          <a:schemeClr val="bg1"/>
                        </a:solidFill>
                        <a:latin typeface="Times New Roman" pitchFamily="18" charset="0"/>
                        <a:cs typeface="Times New Roman" pitchFamily="18" charset="0"/>
                      </a:endParaRPr>
                    </a:p>
                  </a:txBody>
                  <a:tcPr/>
                </a:tc>
                <a:tc>
                  <a:txBody>
                    <a:bodyPr/>
                    <a:lstStyle/>
                    <a:p>
                      <a:pPr algn="just"/>
                      <a:r>
                        <a:rPr lang="en-US" sz="1400" b="1" kern="1200" baseline="0" dirty="0">
                          <a:solidFill>
                            <a:schemeClr val="bg1"/>
                          </a:solidFill>
                          <a:latin typeface="Times New Roman" panose="02020603050405020304" pitchFamily="18" charset="0"/>
                          <a:cs typeface="Times New Roman" panose="02020603050405020304" pitchFamily="18" charset="0"/>
                        </a:rPr>
                        <a:t>Adolescent or adult with clinical signs of pneumonia (fever, cough, </a:t>
                      </a:r>
                      <a:r>
                        <a:rPr lang="en-US" sz="1400" b="1" kern="1200" baseline="0" dirty="0" err="1">
                          <a:solidFill>
                            <a:schemeClr val="bg1"/>
                          </a:solidFill>
                          <a:latin typeface="Times New Roman" panose="02020603050405020304" pitchFamily="18" charset="0"/>
                          <a:cs typeface="Times New Roman" panose="02020603050405020304" pitchFamily="18" charset="0"/>
                        </a:rPr>
                        <a:t>dyspnoea</a:t>
                      </a:r>
                      <a:r>
                        <a:rPr lang="en-US" sz="1400" b="1" kern="1200" baseline="0" dirty="0">
                          <a:solidFill>
                            <a:schemeClr val="bg1"/>
                          </a:solidFill>
                          <a:latin typeface="Times New Roman" panose="02020603050405020304" pitchFamily="18" charset="0"/>
                          <a:cs typeface="Times New Roman" panose="02020603050405020304" pitchFamily="18" charset="0"/>
                        </a:rPr>
                        <a:t>, fast breathing) plus one of the following: respiratory rate &gt; 30 breaths/min; severe respiratory distress; or SpO2 &lt; 90% on room air . Child with clinical signs of pneumonia (cough or difficulty in breathing) + at least one of the following: </a:t>
                      </a:r>
                    </a:p>
                    <a:p>
                      <a:pPr algn="just"/>
                      <a:r>
                        <a:rPr lang="en-US" sz="1400" b="1" kern="1200" baseline="0" dirty="0">
                          <a:solidFill>
                            <a:schemeClr val="bg1"/>
                          </a:solidFill>
                          <a:latin typeface="Times New Roman" panose="02020603050405020304" pitchFamily="18" charset="0"/>
                          <a:cs typeface="Times New Roman" panose="02020603050405020304" pitchFamily="18" charset="0"/>
                        </a:rPr>
                        <a:t>• Central cyanosis or </a:t>
                      </a:r>
                      <a:r>
                        <a:rPr lang="en-US" sz="1400" b="1" kern="1200" baseline="0" dirty="0" err="1">
                          <a:solidFill>
                            <a:schemeClr val="bg1"/>
                          </a:solidFill>
                          <a:latin typeface="Times New Roman" panose="02020603050405020304" pitchFamily="18" charset="0"/>
                          <a:cs typeface="Times New Roman" panose="02020603050405020304" pitchFamily="18" charset="0"/>
                        </a:rPr>
                        <a:t>SpO2</a:t>
                      </a:r>
                      <a:r>
                        <a:rPr lang="en-US" sz="1400" b="1" kern="1200" baseline="0" dirty="0">
                          <a:solidFill>
                            <a:schemeClr val="bg1"/>
                          </a:solidFill>
                          <a:latin typeface="Times New Roman" panose="02020603050405020304" pitchFamily="18" charset="0"/>
                          <a:cs typeface="Times New Roman" panose="02020603050405020304" pitchFamily="18" charset="0"/>
                        </a:rPr>
                        <a:t> &lt; 90%; severe respiratory distress (e.g. fast breathing, grunting, very severe chest indrawing); general danger sign: inability to breastfeed or drink, lethargy or unconsciousness, or convulsions. </a:t>
                      </a:r>
                    </a:p>
                    <a:p>
                      <a:pPr algn="just"/>
                      <a:r>
                        <a:rPr lang="en-US" sz="1400" b="1" kern="1200" baseline="0" dirty="0">
                          <a:solidFill>
                            <a:schemeClr val="bg1"/>
                          </a:solidFill>
                          <a:latin typeface="Times New Roman" panose="02020603050405020304" pitchFamily="18" charset="0"/>
                          <a:cs typeface="Times New Roman" panose="02020603050405020304" pitchFamily="18" charset="0"/>
                        </a:rPr>
                        <a:t>• Fast breathing (in breaths/min): &lt; 2 months: ≥ 60; 2–11 months: ≥ 50; 1–5 years: ≥ 40. </a:t>
                      </a:r>
                    </a:p>
                    <a:p>
                      <a:pPr algn="just"/>
                      <a:endParaRPr lang="en-US" sz="1400" b="1" kern="1200" baseline="0" dirty="0">
                        <a:solidFill>
                          <a:schemeClr val="bg1"/>
                        </a:solidFill>
                        <a:latin typeface="Times New Roman" panose="02020603050405020304" pitchFamily="18" charset="0"/>
                        <a:cs typeface="Times New Roman" panose="02020603050405020304" pitchFamily="18" charset="0"/>
                      </a:endParaRPr>
                    </a:p>
                    <a:p>
                      <a:pPr algn="just"/>
                      <a:r>
                        <a:rPr lang="en-US" sz="1400" b="1" kern="1200" baseline="0" dirty="0">
                          <a:solidFill>
                            <a:schemeClr val="bg1"/>
                          </a:solidFill>
                          <a:latin typeface="Times New Roman" panose="02020603050405020304" pitchFamily="18" charset="0"/>
                          <a:cs typeface="Times New Roman" panose="02020603050405020304" pitchFamily="18" charset="0"/>
                        </a:rPr>
                        <a:t>While the diagnosis can be made on clinical grounds; chest imaging (radiograph, CT scan, ultrasound) may assist in diagnosis and identify or exclude pulmonary complications.  </a:t>
                      </a:r>
                      <a:endParaRPr lang="en-US" sz="1400" b="1" i="0" dirty="0">
                        <a:solidFill>
                          <a:schemeClr val="bg1"/>
                        </a:solidFill>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2427603">
                <a:tc>
                  <a:txBody>
                    <a:bodyPr/>
                    <a:lstStyle/>
                    <a:p>
                      <a:pPr algn="just"/>
                      <a:r>
                        <a:rPr lang="en-US" sz="1200" b="1" kern="1200" baseline="0" dirty="0">
                          <a:solidFill>
                            <a:schemeClr val="bg1"/>
                          </a:solidFill>
                          <a:latin typeface="Times New Roman" panose="02020603050405020304" pitchFamily="18" charset="0"/>
                          <a:cs typeface="Times New Roman" panose="02020603050405020304" pitchFamily="18" charset="0"/>
                        </a:rPr>
                        <a:t>Critical disease </a:t>
                      </a:r>
                    </a:p>
                    <a:p>
                      <a:pPr algn="just"/>
                      <a:r>
                        <a:rPr lang="en-US" sz="1200" b="1" kern="1200" baseline="0" dirty="0">
                          <a:solidFill>
                            <a:schemeClr val="bg1"/>
                          </a:solidFill>
                          <a:latin typeface="Times New Roman" panose="02020603050405020304" pitchFamily="18" charset="0"/>
                          <a:cs typeface="Times New Roman" panose="02020603050405020304" pitchFamily="18" charset="0"/>
                        </a:rPr>
                        <a:t>  </a:t>
                      </a:r>
                    </a:p>
                    <a:p>
                      <a:pPr algn="just"/>
                      <a:endParaRPr lang="en-US" sz="1200" b="1" i="0" dirty="0">
                        <a:solidFill>
                          <a:schemeClr val="bg1"/>
                        </a:solidFill>
                        <a:latin typeface="Times New Roman" pitchFamily="18" charset="0"/>
                        <a:cs typeface="Times New Roman" pitchFamily="18" charset="0"/>
                      </a:endParaRPr>
                    </a:p>
                  </a:txBody>
                  <a:tcPr/>
                </a:tc>
                <a:tc>
                  <a:txBody>
                    <a:bodyPr/>
                    <a:lstStyle/>
                    <a:p>
                      <a:pPr algn="just"/>
                      <a:r>
                        <a:rPr lang="en-US" sz="1200" b="1" kern="1200" baseline="0" dirty="0">
                          <a:solidFill>
                            <a:schemeClr val="bg1"/>
                          </a:solidFill>
                          <a:latin typeface="Times New Roman" panose="02020603050405020304" pitchFamily="18" charset="0"/>
                          <a:cs typeface="Times New Roman" panose="02020603050405020304" pitchFamily="18" charset="0"/>
                        </a:rPr>
                        <a:t>Acute respiratory distress syndrome (ARDS)  </a:t>
                      </a:r>
                    </a:p>
                    <a:p>
                      <a:pPr algn="just"/>
                      <a:r>
                        <a:rPr lang="en-US" sz="1200" b="1" kern="1200" baseline="0" dirty="0">
                          <a:solidFill>
                            <a:schemeClr val="bg1"/>
                          </a:solidFill>
                          <a:latin typeface="Times New Roman" panose="02020603050405020304" pitchFamily="18" charset="0"/>
                          <a:cs typeface="Times New Roman" panose="02020603050405020304" pitchFamily="18" charset="0"/>
                        </a:rPr>
                        <a:t>  </a:t>
                      </a:r>
                    </a:p>
                    <a:p>
                      <a:pPr algn="just"/>
                      <a:endParaRPr lang="en-US" sz="1200" b="1" i="0" dirty="0">
                        <a:solidFill>
                          <a:schemeClr val="bg1"/>
                        </a:solidFill>
                        <a:latin typeface="Times New Roman" pitchFamily="18" charset="0"/>
                        <a:cs typeface="Times New Roman" pitchFamily="18" charset="0"/>
                      </a:endParaRPr>
                    </a:p>
                  </a:txBody>
                  <a:tcPr/>
                </a:tc>
                <a:tc>
                  <a:txBody>
                    <a:bodyPr/>
                    <a:lstStyle/>
                    <a:p>
                      <a:pPr algn="just"/>
                      <a:r>
                        <a:rPr lang="en-US" sz="1400" b="1" kern="1200" baseline="0" dirty="0">
                          <a:solidFill>
                            <a:schemeClr val="bg1"/>
                          </a:solidFill>
                          <a:latin typeface="Times New Roman" panose="02020603050405020304" pitchFamily="18" charset="0"/>
                          <a:cs typeface="Times New Roman" panose="02020603050405020304" pitchFamily="18" charset="0"/>
                        </a:rPr>
                        <a:t>Onset: within 1 week of a known clinical insult (i.e. pneumonia) or new or worsening respiratory symptoms. Chest imaging: (radiograph, CT scan, or lung ultrasound): bilateral opacities, not fully explained by volume overload, lobar or lung collapse, or nodules. Origin of pulmonary infiltrates: respiratory failure not fully explained by cardiac failure or fluid overload. Need objective assessment (e.g. echocardiography) to exclude hydrostatic cause of infiltrates/</a:t>
                      </a:r>
                      <a:r>
                        <a:rPr lang="en-US" sz="1400" b="1" kern="1200" baseline="0" dirty="0" err="1">
                          <a:solidFill>
                            <a:schemeClr val="bg1"/>
                          </a:solidFill>
                          <a:latin typeface="Times New Roman" panose="02020603050405020304" pitchFamily="18" charset="0"/>
                          <a:cs typeface="Times New Roman" panose="02020603050405020304" pitchFamily="18" charset="0"/>
                        </a:rPr>
                        <a:t>oedema</a:t>
                      </a:r>
                      <a:r>
                        <a:rPr lang="en-US" sz="1400" b="1" kern="1200" baseline="0" dirty="0">
                          <a:solidFill>
                            <a:schemeClr val="bg1"/>
                          </a:solidFill>
                          <a:latin typeface="Times New Roman" panose="02020603050405020304" pitchFamily="18" charset="0"/>
                          <a:cs typeface="Times New Roman" panose="02020603050405020304" pitchFamily="18" charset="0"/>
                        </a:rPr>
                        <a:t> if no risk factor present. Oxygenation impairment in adults (89,91): </a:t>
                      </a:r>
                    </a:p>
                    <a:p>
                      <a:pPr algn="just"/>
                      <a:r>
                        <a:rPr lang="en-US" sz="1400" b="1" kern="1200" baseline="0" dirty="0">
                          <a:solidFill>
                            <a:schemeClr val="bg1"/>
                          </a:solidFill>
                          <a:latin typeface="Times New Roman" panose="02020603050405020304" pitchFamily="18" charset="0"/>
                          <a:cs typeface="Times New Roman" panose="02020603050405020304" pitchFamily="18" charset="0"/>
                        </a:rPr>
                        <a:t>• Mild </a:t>
                      </a:r>
                      <a:r>
                        <a:rPr lang="en-US" sz="1400" b="1" kern="1200" baseline="0" dirty="0" err="1">
                          <a:solidFill>
                            <a:schemeClr val="bg1"/>
                          </a:solidFill>
                          <a:latin typeface="Times New Roman" panose="02020603050405020304" pitchFamily="18" charset="0"/>
                          <a:cs typeface="Times New Roman" panose="02020603050405020304" pitchFamily="18" charset="0"/>
                        </a:rPr>
                        <a:t>ARDS</a:t>
                      </a:r>
                      <a:r>
                        <a:rPr lang="en-US" sz="1400" b="1" kern="1200" baseline="0" dirty="0">
                          <a:solidFill>
                            <a:schemeClr val="bg1"/>
                          </a:solidFill>
                          <a:latin typeface="Times New Roman" panose="02020603050405020304" pitchFamily="18" charset="0"/>
                          <a:cs typeface="Times New Roman" panose="02020603050405020304" pitchFamily="18" charset="0"/>
                        </a:rPr>
                        <a:t>: 200 mmHg &lt; PaO2/</a:t>
                      </a:r>
                      <a:r>
                        <a:rPr lang="en-US" sz="1400" b="1" kern="1200" baseline="0" dirty="0" err="1">
                          <a:solidFill>
                            <a:schemeClr val="bg1"/>
                          </a:solidFill>
                          <a:latin typeface="Times New Roman" panose="02020603050405020304" pitchFamily="18" charset="0"/>
                          <a:cs typeface="Times New Roman" panose="02020603050405020304" pitchFamily="18" charset="0"/>
                        </a:rPr>
                        <a:t>FiO2a</a:t>
                      </a:r>
                      <a:r>
                        <a:rPr lang="en-US" sz="1400" b="1" kern="1200" baseline="0" dirty="0">
                          <a:solidFill>
                            <a:schemeClr val="bg1"/>
                          </a:solidFill>
                          <a:latin typeface="Times New Roman" panose="02020603050405020304" pitchFamily="18" charset="0"/>
                          <a:cs typeface="Times New Roman" panose="02020603050405020304" pitchFamily="18" charset="0"/>
                        </a:rPr>
                        <a:t> ≤ 300 mmHg (with PEEP or </a:t>
                      </a:r>
                      <a:r>
                        <a:rPr lang="en-US" sz="1400" b="1" kern="1200" baseline="0" dirty="0" err="1">
                          <a:solidFill>
                            <a:schemeClr val="bg1"/>
                          </a:solidFill>
                          <a:latin typeface="Times New Roman" panose="02020603050405020304" pitchFamily="18" charset="0"/>
                          <a:cs typeface="Times New Roman" panose="02020603050405020304" pitchFamily="18" charset="0"/>
                        </a:rPr>
                        <a:t>CPAP</a:t>
                      </a:r>
                      <a:r>
                        <a:rPr lang="en-US" sz="1400" b="1" kern="1200" baseline="0" dirty="0">
                          <a:solidFill>
                            <a:schemeClr val="bg1"/>
                          </a:solidFill>
                          <a:latin typeface="Times New Roman" panose="02020603050405020304" pitchFamily="18" charset="0"/>
                          <a:cs typeface="Times New Roman" panose="02020603050405020304" pitchFamily="18" charset="0"/>
                        </a:rPr>
                        <a:t> ≥ 5 </a:t>
                      </a:r>
                      <a:r>
                        <a:rPr lang="en-US" sz="1400" b="1" kern="1200" baseline="0" dirty="0" err="1">
                          <a:solidFill>
                            <a:schemeClr val="bg1"/>
                          </a:solidFill>
                          <a:latin typeface="Times New Roman" panose="02020603050405020304" pitchFamily="18" charset="0"/>
                          <a:cs typeface="Times New Roman" panose="02020603050405020304" pitchFamily="18" charset="0"/>
                        </a:rPr>
                        <a:t>cmH2O</a:t>
                      </a:r>
                      <a:r>
                        <a:rPr lang="en-US" sz="1400" b="1" kern="1200" baseline="0" dirty="0">
                          <a:solidFill>
                            <a:schemeClr val="bg1"/>
                          </a:solidFill>
                          <a:latin typeface="Times New Roman" panose="02020603050405020304" pitchFamily="18" charset="0"/>
                          <a:cs typeface="Times New Roman" panose="02020603050405020304" pitchFamily="18" charset="0"/>
                        </a:rPr>
                        <a:t>).b </a:t>
                      </a:r>
                    </a:p>
                    <a:p>
                      <a:pPr algn="just"/>
                      <a:r>
                        <a:rPr lang="en-US" sz="1400" b="1" kern="1200" baseline="0" dirty="0">
                          <a:solidFill>
                            <a:schemeClr val="bg1"/>
                          </a:solidFill>
                          <a:latin typeface="Times New Roman" panose="02020603050405020304" pitchFamily="18" charset="0"/>
                          <a:cs typeface="Times New Roman" panose="02020603050405020304" pitchFamily="18" charset="0"/>
                        </a:rPr>
                        <a:t>• Moderate </a:t>
                      </a:r>
                      <a:r>
                        <a:rPr lang="en-US" sz="1400" b="1" kern="1200" baseline="0" dirty="0" err="1">
                          <a:solidFill>
                            <a:schemeClr val="bg1"/>
                          </a:solidFill>
                          <a:latin typeface="Times New Roman" panose="02020603050405020304" pitchFamily="18" charset="0"/>
                          <a:cs typeface="Times New Roman" panose="02020603050405020304" pitchFamily="18" charset="0"/>
                        </a:rPr>
                        <a:t>ARDS</a:t>
                      </a:r>
                      <a:r>
                        <a:rPr lang="en-US" sz="1400" b="1" kern="1200" baseline="0" dirty="0">
                          <a:solidFill>
                            <a:schemeClr val="bg1"/>
                          </a:solidFill>
                          <a:latin typeface="Times New Roman" panose="02020603050405020304" pitchFamily="18" charset="0"/>
                          <a:cs typeface="Times New Roman" panose="02020603050405020304" pitchFamily="18" charset="0"/>
                        </a:rPr>
                        <a:t>: 100 mmHg &lt; PaO2/</a:t>
                      </a:r>
                      <a:r>
                        <a:rPr lang="en-US" sz="1400" b="1" kern="1200" baseline="0" dirty="0" err="1">
                          <a:solidFill>
                            <a:schemeClr val="bg1"/>
                          </a:solidFill>
                          <a:latin typeface="Times New Roman" panose="02020603050405020304" pitchFamily="18" charset="0"/>
                          <a:cs typeface="Times New Roman" panose="02020603050405020304" pitchFamily="18" charset="0"/>
                        </a:rPr>
                        <a:t>FiO2</a:t>
                      </a:r>
                      <a:r>
                        <a:rPr lang="en-US" sz="1400" b="1" kern="1200" baseline="0" dirty="0">
                          <a:solidFill>
                            <a:schemeClr val="bg1"/>
                          </a:solidFill>
                          <a:latin typeface="Times New Roman" panose="02020603050405020304" pitchFamily="18" charset="0"/>
                          <a:cs typeface="Times New Roman" panose="02020603050405020304" pitchFamily="18" charset="0"/>
                        </a:rPr>
                        <a:t> ≤ 200 mmHg (with PEEP ≥ 5 </a:t>
                      </a:r>
                      <a:r>
                        <a:rPr lang="en-US" sz="1400" b="1" kern="1200" baseline="0" dirty="0" err="1">
                          <a:solidFill>
                            <a:schemeClr val="bg1"/>
                          </a:solidFill>
                          <a:latin typeface="Times New Roman" panose="02020603050405020304" pitchFamily="18" charset="0"/>
                          <a:cs typeface="Times New Roman" panose="02020603050405020304" pitchFamily="18" charset="0"/>
                        </a:rPr>
                        <a:t>cmH2O</a:t>
                      </a:r>
                      <a:r>
                        <a:rPr lang="en-US" sz="1400" b="1" kern="1200" baseline="0" dirty="0">
                          <a:solidFill>
                            <a:schemeClr val="bg1"/>
                          </a:solidFill>
                          <a:latin typeface="Times New Roman" panose="02020603050405020304" pitchFamily="18" charset="0"/>
                          <a:cs typeface="Times New Roman" panose="02020603050405020304" pitchFamily="18" charset="0"/>
                        </a:rPr>
                        <a:t>).b </a:t>
                      </a:r>
                    </a:p>
                    <a:p>
                      <a:pPr algn="just"/>
                      <a:r>
                        <a:rPr lang="en-US" sz="1400" b="1" kern="1200" baseline="0" dirty="0">
                          <a:solidFill>
                            <a:schemeClr val="bg1"/>
                          </a:solidFill>
                          <a:latin typeface="Times New Roman" panose="02020603050405020304" pitchFamily="18" charset="0"/>
                          <a:cs typeface="Times New Roman" panose="02020603050405020304" pitchFamily="18" charset="0"/>
                        </a:rPr>
                        <a:t>• Severe </a:t>
                      </a:r>
                      <a:r>
                        <a:rPr lang="en-US" sz="1400" b="1" kern="1200" baseline="0" dirty="0" err="1">
                          <a:solidFill>
                            <a:schemeClr val="bg1"/>
                          </a:solidFill>
                          <a:latin typeface="Times New Roman" panose="02020603050405020304" pitchFamily="18" charset="0"/>
                          <a:cs typeface="Times New Roman" panose="02020603050405020304" pitchFamily="18" charset="0"/>
                        </a:rPr>
                        <a:t>ARDS</a:t>
                      </a:r>
                      <a:r>
                        <a:rPr lang="en-US" sz="1400" b="1" kern="1200" baseline="0" dirty="0">
                          <a:solidFill>
                            <a:schemeClr val="bg1"/>
                          </a:solidFill>
                          <a:latin typeface="Times New Roman" panose="02020603050405020304" pitchFamily="18" charset="0"/>
                          <a:cs typeface="Times New Roman" panose="02020603050405020304" pitchFamily="18" charset="0"/>
                        </a:rPr>
                        <a:t>: PaO2/</a:t>
                      </a:r>
                      <a:r>
                        <a:rPr lang="en-US" sz="1400" b="1" kern="1200" baseline="0" dirty="0" err="1">
                          <a:solidFill>
                            <a:schemeClr val="bg1"/>
                          </a:solidFill>
                          <a:latin typeface="Times New Roman" panose="02020603050405020304" pitchFamily="18" charset="0"/>
                          <a:cs typeface="Times New Roman" panose="02020603050405020304" pitchFamily="18" charset="0"/>
                        </a:rPr>
                        <a:t>FiO2</a:t>
                      </a:r>
                      <a:r>
                        <a:rPr lang="en-US" sz="1400" b="1" kern="1200" baseline="0" dirty="0">
                          <a:solidFill>
                            <a:schemeClr val="bg1"/>
                          </a:solidFill>
                          <a:latin typeface="Times New Roman" panose="02020603050405020304" pitchFamily="18" charset="0"/>
                          <a:cs typeface="Times New Roman" panose="02020603050405020304" pitchFamily="18" charset="0"/>
                        </a:rPr>
                        <a:t> ≤ 100 mmHg (with PEEP ≥ 5 </a:t>
                      </a:r>
                      <a:r>
                        <a:rPr lang="en-US" sz="1400" b="1" kern="1200" baseline="0" dirty="0" err="1">
                          <a:solidFill>
                            <a:schemeClr val="bg1"/>
                          </a:solidFill>
                          <a:latin typeface="Times New Roman" panose="02020603050405020304" pitchFamily="18" charset="0"/>
                          <a:cs typeface="Times New Roman" panose="02020603050405020304" pitchFamily="18" charset="0"/>
                        </a:rPr>
                        <a:t>cmH2O</a:t>
                      </a:r>
                      <a:r>
                        <a:rPr lang="en-US" sz="1400" b="1" kern="1200" baseline="0" dirty="0">
                          <a:solidFill>
                            <a:schemeClr val="bg1"/>
                          </a:solidFill>
                          <a:latin typeface="Times New Roman" panose="02020603050405020304" pitchFamily="18" charset="0"/>
                          <a:cs typeface="Times New Roman" panose="02020603050405020304" pitchFamily="18" charset="0"/>
                        </a:rPr>
                        <a:t>).b </a:t>
                      </a:r>
                    </a:p>
                    <a:p>
                      <a:pPr algn="just"/>
                      <a:endParaRPr lang="en-US" sz="1400" b="1" kern="1200" baseline="0" dirty="0">
                        <a:solidFill>
                          <a:schemeClr val="bg1"/>
                        </a:solidFill>
                        <a:latin typeface="Times New Roman" panose="02020603050405020304" pitchFamily="18" charset="0"/>
                        <a:cs typeface="Times New Roman" panose="02020603050405020304" pitchFamily="18" charset="0"/>
                      </a:endParaRPr>
                    </a:p>
                    <a:p>
                      <a:pPr algn="just"/>
                      <a:r>
                        <a:rPr lang="en-US" sz="1400" b="1" kern="1200" baseline="0" dirty="0">
                          <a:solidFill>
                            <a:schemeClr val="bg1"/>
                          </a:solidFill>
                          <a:latin typeface="Times New Roman" panose="02020603050405020304" pitchFamily="18" charset="0"/>
                          <a:cs typeface="Times New Roman" panose="02020603050405020304" pitchFamily="18" charset="0"/>
                        </a:rPr>
                        <a:t>Oxygenation impairment in children: note </a:t>
                      </a:r>
                      <a:r>
                        <a:rPr lang="en-US" sz="1400" b="1" kern="1200" baseline="0" dirty="0" err="1">
                          <a:solidFill>
                            <a:schemeClr val="bg1"/>
                          </a:solidFill>
                          <a:latin typeface="Times New Roman" panose="02020603050405020304" pitchFamily="18" charset="0"/>
                          <a:cs typeface="Times New Roman" panose="02020603050405020304" pitchFamily="18" charset="0"/>
                        </a:rPr>
                        <a:t>OI</a:t>
                      </a:r>
                      <a:r>
                        <a:rPr lang="en-US" sz="1400" b="1" kern="1200" baseline="0" dirty="0">
                          <a:solidFill>
                            <a:schemeClr val="bg1"/>
                          </a:solidFill>
                          <a:latin typeface="Times New Roman" panose="02020603050405020304" pitchFamily="18" charset="0"/>
                          <a:cs typeface="Times New Roman" panose="02020603050405020304" pitchFamily="18" charset="0"/>
                        </a:rPr>
                        <a:t> and </a:t>
                      </a:r>
                      <a:r>
                        <a:rPr lang="en-US" sz="1400" b="1" kern="1200" baseline="0" dirty="0" err="1">
                          <a:solidFill>
                            <a:schemeClr val="bg1"/>
                          </a:solidFill>
                          <a:latin typeface="Times New Roman" panose="02020603050405020304" pitchFamily="18" charset="0"/>
                          <a:cs typeface="Times New Roman" panose="02020603050405020304" pitchFamily="18" charset="0"/>
                        </a:rPr>
                        <a:t>OSI.c</a:t>
                      </a:r>
                      <a:r>
                        <a:rPr lang="en-US" sz="1400" b="1" kern="1200" baseline="0" dirty="0">
                          <a:solidFill>
                            <a:schemeClr val="bg1"/>
                          </a:solidFill>
                          <a:latin typeface="Times New Roman" panose="02020603050405020304" pitchFamily="18" charset="0"/>
                          <a:cs typeface="Times New Roman" panose="02020603050405020304" pitchFamily="18" charset="0"/>
                        </a:rPr>
                        <a:t> Use </a:t>
                      </a:r>
                      <a:r>
                        <a:rPr lang="en-US" sz="1400" b="1" kern="1200" baseline="0" dirty="0" err="1">
                          <a:solidFill>
                            <a:schemeClr val="bg1"/>
                          </a:solidFill>
                          <a:latin typeface="Times New Roman" panose="02020603050405020304" pitchFamily="18" charset="0"/>
                          <a:cs typeface="Times New Roman" panose="02020603050405020304" pitchFamily="18" charset="0"/>
                        </a:rPr>
                        <a:t>OI</a:t>
                      </a:r>
                      <a:r>
                        <a:rPr lang="en-US" sz="1400" b="1" kern="1200" baseline="0" dirty="0">
                          <a:solidFill>
                            <a:schemeClr val="bg1"/>
                          </a:solidFill>
                          <a:latin typeface="Times New Roman" panose="02020603050405020304" pitchFamily="18" charset="0"/>
                          <a:cs typeface="Times New Roman" panose="02020603050405020304" pitchFamily="18" charset="0"/>
                        </a:rPr>
                        <a:t> when available. If PaO2 not available, wean </a:t>
                      </a:r>
                      <a:r>
                        <a:rPr lang="en-US" sz="1400" b="1" kern="1200" baseline="0" dirty="0" err="1">
                          <a:solidFill>
                            <a:schemeClr val="bg1"/>
                          </a:solidFill>
                          <a:latin typeface="Times New Roman" panose="02020603050405020304" pitchFamily="18" charset="0"/>
                          <a:cs typeface="Times New Roman" panose="02020603050405020304" pitchFamily="18" charset="0"/>
                        </a:rPr>
                        <a:t>FiO2</a:t>
                      </a:r>
                      <a:r>
                        <a:rPr lang="en-US" sz="1400" b="1" kern="1200" baseline="0" dirty="0">
                          <a:solidFill>
                            <a:schemeClr val="bg1"/>
                          </a:solidFill>
                          <a:latin typeface="Times New Roman" panose="02020603050405020304" pitchFamily="18" charset="0"/>
                          <a:cs typeface="Times New Roman" panose="02020603050405020304" pitchFamily="18" charset="0"/>
                        </a:rPr>
                        <a:t> to maintain </a:t>
                      </a:r>
                      <a:r>
                        <a:rPr lang="en-US" sz="1400" b="1" kern="1200" baseline="0" dirty="0" err="1">
                          <a:solidFill>
                            <a:schemeClr val="bg1"/>
                          </a:solidFill>
                          <a:latin typeface="Times New Roman" panose="02020603050405020304" pitchFamily="18" charset="0"/>
                          <a:cs typeface="Times New Roman" panose="02020603050405020304" pitchFamily="18" charset="0"/>
                        </a:rPr>
                        <a:t>SpO2</a:t>
                      </a:r>
                      <a:r>
                        <a:rPr lang="en-US" sz="1400" b="1" kern="1200" baseline="0" dirty="0">
                          <a:solidFill>
                            <a:schemeClr val="bg1"/>
                          </a:solidFill>
                          <a:latin typeface="Times New Roman" panose="02020603050405020304" pitchFamily="18" charset="0"/>
                          <a:cs typeface="Times New Roman" panose="02020603050405020304" pitchFamily="18" charset="0"/>
                        </a:rPr>
                        <a:t> ≤ 97% to calculate </a:t>
                      </a:r>
                      <a:r>
                        <a:rPr lang="en-US" sz="1400" b="1" kern="1200" baseline="0" dirty="0" err="1">
                          <a:solidFill>
                            <a:schemeClr val="bg1"/>
                          </a:solidFill>
                          <a:latin typeface="Times New Roman" panose="02020603050405020304" pitchFamily="18" charset="0"/>
                          <a:cs typeface="Times New Roman" panose="02020603050405020304" pitchFamily="18" charset="0"/>
                        </a:rPr>
                        <a:t>OSI</a:t>
                      </a:r>
                      <a:r>
                        <a:rPr lang="en-US" sz="1400" b="1" kern="1200" baseline="0" dirty="0">
                          <a:solidFill>
                            <a:schemeClr val="bg1"/>
                          </a:solidFill>
                          <a:latin typeface="Times New Roman" panose="02020603050405020304" pitchFamily="18" charset="0"/>
                          <a:cs typeface="Times New Roman" panose="02020603050405020304" pitchFamily="18" charset="0"/>
                        </a:rPr>
                        <a:t> or </a:t>
                      </a:r>
                      <a:r>
                        <a:rPr lang="en-US" sz="1400" b="1" kern="1200" baseline="0" dirty="0" err="1">
                          <a:solidFill>
                            <a:schemeClr val="bg1"/>
                          </a:solidFill>
                          <a:latin typeface="Times New Roman" panose="02020603050405020304" pitchFamily="18" charset="0"/>
                          <a:cs typeface="Times New Roman" panose="02020603050405020304" pitchFamily="18" charset="0"/>
                        </a:rPr>
                        <a:t>SpO2</a:t>
                      </a:r>
                      <a:r>
                        <a:rPr lang="en-US" sz="1400" b="1" kern="1200" baseline="0" dirty="0">
                          <a:solidFill>
                            <a:schemeClr val="bg1"/>
                          </a:solidFill>
                          <a:latin typeface="Times New Roman" panose="02020603050405020304" pitchFamily="18" charset="0"/>
                          <a:cs typeface="Times New Roman" panose="02020603050405020304" pitchFamily="18" charset="0"/>
                        </a:rPr>
                        <a:t>/</a:t>
                      </a:r>
                      <a:r>
                        <a:rPr lang="en-US" sz="1400" b="1" kern="1200" baseline="0" dirty="0" err="1">
                          <a:solidFill>
                            <a:schemeClr val="bg1"/>
                          </a:solidFill>
                          <a:latin typeface="Times New Roman" panose="02020603050405020304" pitchFamily="18" charset="0"/>
                          <a:cs typeface="Times New Roman" panose="02020603050405020304" pitchFamily="18" charset="0"/>
                        </a:rPr>
                        <a:t>FiO2</a:t>
                      </a:r>
                      <a:r>
                        <a:rPr lang="en-US" sz="1400" b="1" kern="1200" baseline="0" dirty="0">
                          <a:solidFill>
                            <a:schemeClr val="bg1"/>
                          </a:solidFill>
                          <a:latin typeface="Times New Roman" panose="02020603050405020304" pitchFamily="18" charset="0"/>
                          <a:cs typeface="Times New Roman" panose="02020603050405020304" pitchFamily="18" charset="0"/>
                        </a:rPr>
                        <a:t> ratio: </a:t>
                      </a:r>
                    </a:p>
                    <a:p>
                      <a:pPr algn="just"/>
                      <a:r>
                        <a:rPr lang="en-US" sz="1400" b="1" kern="1200" baseline="0" dirty="0">
                          <a:solidFill>
                            <a:schemeClr val="bg1"/>
                          </a:solidFill>
                          <a:latin typeface="Times New Roman" panose="02020603050405020304" pitchFamily="18" charset="0"/>
                          <a:cs typeface="Times New Roman" panose="02020603050405020304" pitchFamily="18" charset="0"/>
                        </a:rPr>
                        <a:t>• </a:t>
                      </a:r>
                      <a:r>
                        <a:rPr lang="en-US" sz="1400" b="1" kern="1200" baseline="0" dirty="0" err="1">
                          <a:solidFill>
                            <a:schemeClr val="bg1"/>
                          </a:solidFill>
                          <a:latin typeface="Times New Roman" panose="02020603050405020304" pitchFamily="18" charset="0"/>
                          <a:cs typeface="Times New Roman" panose="02020603050405020304" pitchFamily="18" charset="0"/>
                        </a:rPr>
                        <a:t>Bilevel</a:t>
                      </a:r>
                      <a:r>
                        <a:rPr lang="en-US" sz="1400" b="1" kern="1200" baseline="0" dirty="0">
                          <a:solidFill>
                            <a:schemeClr val="bg1"/>
                          </a:solidFill>
                          <a:latin typeface="Times New Roman" panose="02020603050405020304" pitchFamily="18" charset="0"/>
                          <a:cs typeface="Times New Roman" panose="02020603050405020304" pitchFamily="18" charset="0"/>
                        </a:rPr>
                        <a:t> (</a:t>
                      </a:r>
                      <a:r>
                        <a:rPr lang="en-US" sz="1400" b="1" kern="1200" baseline="0" dirty="0" err="1">
                          <a:solidFill>
                            <a:schemeClr val="bg1"/>
                          </a:solidFill>
                          <a:latin typeface="Times New Roman" panose="02020603050405020304" pitchFamily="18" charset="0"/>
                          <a:cs typeface="Times New Roman" panose="02020603050405020304" pitchFamily="18" charset="0"/>
                        </a:rPr>
                        <a:t>NIV</a:t>
                      </a:r>
                      <a:r>
                        <a:rPr lang="en-US" sz="1400" b="1" kern="1200" baseline="0" dirty="0">
                          <a:solidFill>
                            <a:schemeClr val="bg1"/>
                          </a:solidFill>
                          <a:latin typeface="Times New Roman" panose="02020603050405020304" pitchFamily="18" charset="0"/>
                          <a:cs typeface="Times New Roman" panose="02020603050405020304" pitchFamily="18" charset="0"/>
                        </a:rPr>
                        <a:t> or </a:t>
                      </a:r>
                      <a:r>
                        <a:rPr lang="en-US" sz="1400" b="1" kern="1200" baseline="0" dirty="0" err="1">
                          <a:solidFill>
                            <a:schemeClr val="bg1"/>
                          </a:solidFill>
                          <a:latin typeface="Times New Roman" panose="02020603050405020304" pitchFamily="18" charset="0"/>
                          <a:cs typeface="Times New Roman" panose="02020603050405020304" pitchFamily="18" charset="0"/>
                        </a:rPr>
                        <a:t>CPAP</a:t>
                      </a:r>
                      <a:r>
                        <a:rPr lang="en-US" sz="1400" b="1" kern="1200" baseline="0" dirty="0">
                          <a:solidFill>
                            <a:schemeClr val="bg1"/>
                          </a:solidFill>
                          <a:latin typeface="Times New Roman" panose="02020603050405020304" pitchFamily="18" charset="0"/>
                          <a:cs typeface="Times New Roman" panose="02020603050405020304" pitchFamily="18" charset="0"/>
                        </a:rPr>
                        <a:t>) ≥ 5 </a:t>
                      </a:r>
                      <a:r>
                        <a:rPr lang="en-US" sz="1400" b="1" kern="1200" baseline="0" dirty="0" err="1">
                          <a:solidFill>
                            <a:schemeClr val="bg1"/>
                          </a:solidFill>
                          <a:latin typeface="Times New Roman" panose="02020603050405020304" pitchFamily="18" charset="0"/>
                          <a:cs typeface="Times New Roman" panose="02020603050405020304" pitchFamily="18" charset="0"/>
                        </a:rPr>
                        <a:t>cmH2O</a:t>
                      </a:r>
                      <a:r>
                        <a:rPr lang="en-US" sz="1400" b="1" kern="1200" baseline="0" dirty="0">
                          <a:solidFill>
                            <a:schemeClr val="bg1"/>
                          </a:solidFill>
                          <a:latin typeface="Times New Roman" panose="02020603050405020304" pitchFamily="18" charset="0"/>
                          <a:cs typeface="Times New Roman" panose="02020603050405020304" pitchFamily="18" charset="0"/>
                        </a:rPr>
                        <a:t> via full face mask: PaO2/</a:t>
                      </a:r>
                      <a:r>
                        <a:rPr lang="en-US" sz="1400" b="1" kern="1200" baseline="0" dirty="0" err="1">
                          <a:solidFill>
                            <a:schemeClr val="bg1"/>
                          </a:solidFill>
                          <a:latin typeface="Times New Roman" panose="02020603050405020304" pitchFamily="18" charset="0"/>
                          <a:cs typeface="Times New Roman" panose="02020603050405020304" pitchFamily="18" charset="0"/>
                        </a:rPr>
                        <a:t>FiO2</a:t>
                      </a:r>
                      <a:r>
                        <a:rPr lang="en-US" sz="1400" b="1" kern="1200" baseline="0" dirty="0">
                          <a:solidFill>
                            <a:schemeClr val="bg1"/>
                          </a:solidFill>
                          <a:latin typeface="Times New Roman" panose="02020603050405020304" pitchFamily="18" charset="0"/>
                          <a:cs typeface="Times New Roman" panose="02020603050405020304" pitchFamily="18" charset="0"/>
                        </a:rPr>
                        <a:t> ≤ 300 mmHg or </a:t>
                      </a:r>
                      <a:r>
                        <a:rPr lang="en-US" sz="1400" b="1" kern="1200" baseline="0" dirty="0" err="1">
                          <a:solidFill>
                            <a:schemeClr val="bg1"/>
                          </a:solidFill>
                          <a:latin typeface="Times New Roman" panose="02020603050405020304" pitchFamily="18" charset="0"/>
                          <a:cs typeface="Times New Roman" panose="02020603050405020304" pitchFamily="18" charset="0"/>
                        </a:rPr>
                        <a:t>SpO2</a:t>
                      </a:r>
                      <a:r>
                        <a:rPr lang="en-US" sz="1400" b="1" kern="1200" baseline="0" dirty="0">
                          <a:solidFill>
                            <a:schemeClr val="bg1"/>
                          </a:solidFill>
                          <a:latin typeface="Times New Roman" panose="02020603050405020304" pitchFamily="18" charset="0"/>
                          <a:cs typeface="Times New Roman" panose="02020603050405020304" pitchFamily="18" charset="0"/>
                        </a:rPr>
                        <a:t>/</a:t>
                      </a:r>
                      <a:r>
                        <a:rPr lang="en-US" sz="1400" b="1" kern="1200" baseline="0" dirty="0" err="1">
                          <a:solidFill>
                            <a:schemeClr val="bg1"/>
                          </a:solidFill>
                          <a:latin typeface="Times New Roman" panose="02020603050405020304" pitchFamily="18" charset="0"/>
                          <a:cs typeface="Times New Roman" panose="02020603050405020304" pitchFamily="18" charset="0"/>
                        </a:rPr>
                        <a:t>FiO2</a:t>
                      </a:r>
                      <a:r>
                        <a:rPr lang="en-US" sz="1400" b="1" kern="1200" baseline="0" dirty="0">
                          <a:solidFill>
                            <a:schemeClr val="bg1"/>
                          </a:solidFill>
                          <a:latin typeface="Times New Roman" panose="02020603050405020304" pitchFamily="18" charset="0"/>
                          <a:cs typeface="Times New Roman" panose="02020603050405020304" pitchFamily="18" charset="0"/>
                        </a:rPr>
                        <a:t> ≤ 264. </a:t>
                      </a:r>
                    </a:p>
                    <a:p>
                      <a:pPr algn="just"/>
                      <a:r>
                        <a:rPr lang="en-US" sz="1400" b="1" kern="1200" baseline="0" dirty="0">
                          <a:solidFill>
                            <a:schemeClr val="bg1"/>
                          </a:solidFill>
                          <a:latin typeface="Times New Roman" panose="02020603050405020304" pitchFamily="18" charset="0"/>
                          <a:cs typeface="Times New Roman" panose="02020603050405020304" pitchFamily="18" charset="0"/>
                        </a:rPr>
                        <a:t>• </a:t>
                      </a:r>
                      <a:r>
                        <a:rPr lang="en-US" sz="1400" b="1" kern="1200" baseline="0" dirty="0" err="1">
                          <a:solidFill>
                            <a:schemeClr val="bg1"/>
                          </a:solidFill>
                          <a:latin typeface="Times New Roman" panose="02020603050405020304" pitchFamily="18" charset="0"/>
                          <a:cs typeface="Times New Roman" panose="02020603050405020304" pitchFamily="18" charset="0"/>
                        </a:rPr>
                        <a:t>MildARDS</a:t>
                      </a:r>
                      <a:r>
                        <a:rPr lang="en-US" sz="1400" b="1" kern="1200" baseline="0" dirty="0">
                          <a:solidFill>
                            <a:schemeClr val="bg1"/>
                          </a:solidFill>
                          <a:latin typeface="Times New Roman" panose="02020603050405020304" pitchFamily="18" charset="0"/>
                          <a:cs typeface="Times New Roman" panose="02020603050405020304" pitchFamily="18" charset="0"/>
                        </a:rPr>
                        <a:t>(invasively ventilated): 4 ≤ OI &lt; 8 or 5 ≤ OSI &lt; 7.5. </a:t>
                      </a:r>
                    </a:p>
                    <a:p>
                      <a:pPr algn="just"/>
                      <a:r>
                        <a:rPr lang="en-US" sz="1400" b="1" kern="1200" baseline="0" dirty="0">
                          <a:solidFill>
                            <a:schemeClr val="bg1"/>
                          </a:solidFill>
                          <a:latin typeface="Times New Roman" panose="02020603050405020304" pitchFamily="18" charset="0"/>
                          <a:cs typeface="Times New Roman" panose="02020603050405020304" pitchFamily="18" charset="0"/>
                        </a:rPr>
                        <a:t>• </a:t>
                      </a:r>
                      <a:r>
                        <a:rPr lang="en-US" sz="1400" b="1" kern="1200" baseline="0" dirty="0" err="1">
                          <a:solidFill>
                            <a:schemeClr val="bg1"/>
                          </a:solidFill>
                          <a:latin typeface="Times New Roman" panose="02020603050405020304" pitchFamily="18" charset="0"/>
                          <a:cs typeface="Times New Roman" panose="02020603050405020304" pitchFamily="18" charset="0"/>
                        </a:rPr>
                        <a:t>ModerateARDS</a:t>
                      </a:r>
                      <a:r>
                        <a:rPr lang="en-US" sz="1400" b="1" kern="1200" baseline="0" dirty="0">
                          <a:solidFill>
                            <a:schemeClr val="bg1"/>
                          </a:solidFill>
                          <a:latin typeface="Times New Roman" panose="02020603050405020304" pitchFamily="18" charset="0"/>
                          <a:cs typeface="Times New Roman" panose="02020603050405020304" pitchFamily="18" charset="0"/>
                        </a:rPr>
                        <a:t>(invasively ventilated): 8 ≤ OI &lt; 16 or 7.5 ≤ OSI &lt; 12.3. </a:t>
                      </a:r>
                    </a:p>
                    <a:p>
                      <a:pPr algn="just"/>
                      <a:r>
                        <a:rPr lang="en-US" sz="1400" b="1" kern="1200" baseline="0" dirty="0">
                          <a:solidFill>
                            <a:schemeClr val="bg1"/>
                          </a:solidFill>
                          <a:latin typeface="Times New Roman" panose="02020603050405020304" pitchFamily="18" charset="0"/>
                          <a:cs typeface="Times New Roman" panose="02020603050405020304" pitchFamily="18" charset="0"/>
                        </a:rPr>
                        <a:t>• </a:t>
                      </a:r>
                      <a:r>
                        <a:rPr lang="en-US" sz="1400" b="1" kern="1200" baseline="0" dirty="0" err="1">
                          <a:solidFill>
                            <a:schemeClr val="bg1"/>
                          </a:solidFill>
                          <a:latin typeface="Times New Roman" panose="02020603050405020304" pitchFamily="18" charset="0"/>
                          <a:cs typeface="Times New Roman" panose="02020603050405020304" pitchFamily="18" charset="0"/>
                        </a:rPr>
                        <a:t>SevereARDS</a:t>
                      </a:r>
                      <a:r>
                        <a:rPr lang="en-US" sz="1400" b="1" kern="1200" baseline="0" dirty="0">
                          <a:solidFill>
                            <a:schemeClr val="bg1"/>
                          </a:solidFill>
                          <a:latin typeface="Times New Roman" panose="02020603050405020304" pitchFamily="18" charset="0"/>
                          <a:cs typeface="Times New Roman" panose="02020603050405020304" pitchFamily="18" charset="0"/>
                        </a:rPr>
                        <a:t>(invasively ventilated): OI ≥ 16 or OSI ≥ 12.3. </a:t>
                      </a:r>
                      <a:endParaRPr lang="en-US" sz="1400" b="1" i="0" dirty="0">
                        <a:solidFill>
                          <a:schemeClr val="bg1"/>
                        </a:solidFill>
                        <a:latin typeface="Times New Roman" pitchFamily="18" charset="0"/>
                        <a:cs typeface="Times New Roman" pitchFamily="18" charset="0"/>
                      </a:endParaRPr>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127287661"/>
              </p:ext>
            </p:extLst>
          </p:nvPr>
        </p:nvGraphicFramePr>
        <p:xfrm>
          <a:off x="228600" y="1143000"/>
          <a:ext cx="8763000" cy="5699191"/>
        </p:xfrm>
        <a:graphic>
          <a:graphicData uri="http://schemas.openxmlformats.org/drawingml/2006/table">
            <a:tbl>
              <a:tblPr firstRow="1" bandRow="1"/>
              <a:tblGrid>
                <a:gridCol w="1676400">
                  <a:extLst>
                    <a:ext uri="{9D8B030D-6E8A-4147-A177-3AD203B41FA5}">
                      <a16:colId xmlns:a16="http://schemas.microsoft.com/office/drawing/2014/main" val="20001"/>
                    </a:ext>
                  </a:extLst>
                </a:gridCol>
                <a:gridCol w="7086600">
                  <a:extLst>
                    <a:ext uri="{9D8B030D-6E8A-4147-A177-3AD203B41FA5}">
                      <a16:colId xmlns:a16="http://schemas.microsoft.com/office/drawing/2014/main" val="20002"/>
                    </a:ext>
                  </a:extLst>
                </a:gridCol>
              </a:tblGrid>
              <a:tr h="2290198">
                <a:tc>
                  <a:txBody>
                    <a:bodyPr/>
                    <a:lstStyle/>
                    <a:p>
                      <a:pPr algn="just"/>
                      <a:r>
                        <a:rPr lang="en-US" sz="2000" b="1" kern="1200" baseline="0" dirty="0">
                          <a:solidFill>
                            <a:schemeClr val="bg1"/>
                          </a:solidFill>
                          <a:latin typeface="Times New Roman" panose="02020603050405020304" pitchFamily="18" charset="0"/>
                          <a:cs typeface="Times New Roman" panose="02020603050405020304" pitchFamily="18" charset="0"/>
                        </a:rPr>
                        <a:t>Sepsis</a:t>
                      </a:r>
                    </a:p>
                    <a:p>
                      <a:pPr algn="just"/>
                      <a:r>
                        <a:rPr lang="en-US" sz="2000" b="1" kern="1200" baseline="0" dirty="0">
                          <a:solidFill>
                            <a:schemeClr val="bg1"/>
                          </a:solidFill>
                          <a:latin typeface="Times New Roman" panose="02020603050405020304" pitchFamily="18" charset="0"/>
                          <a:cs typeface="Times New Roman" panose="02020603050405020304" pitchFamily="18" charset="0"/>
                        </a:rPr>
                        <a:t>  </a:t>
                      </a:r>
                    </a:p>
                    <a:p>
                      <a:pPr algn="just"/>
                      <a:endParaRPr lang="en-US" sz="2000" b="1" dirty="0">
                        <a:solidFill>
                          <a:schemeClr val="bg1"/>
                        </a:solidFill>
                        <a:latin typeface="Times New Roman" pitchFamily="18" charset="0"/>
                        <a:cs typeface="Times New Roman" pitchFamily="18" charset="0"/>
                      </a:endParaRPr>
                    </a:p>
                  </a:txBody>
                  <a:tcPr/>
                </a:tc>
                <a:tc>
                  <a:txBody>
                    <a:bodyPr/>
                    <a:lstStyle/>
                    <a:p>
                      <a:pPr algn="just"/>
                      <a:r>
                        <a:rPr lang="en-US" sz="1600" b="1" kern="1200" baseline="0" dirty="0">
                          <a:solidFill>
                            <a:schemeClr val="bg1"/>
                          </a:solidFill>
                          <a:latin typeface="Times New Roman" panose="02020603050405020304" pitchFamily="18" charset="0"/>
                          <a:cs typeface="Times New Roman" panose="02020603050405020304" pitchFamily="18" charset="0"/>
                        </a:rPr>
                        <a:t>Adults: acute life-threatening organ dysfunction caused by a </a:t>
                      </a:r>
                      <a:r>
                        <a:rPr lang="en-US" sz="1600" b="1" kern="1200" baseline="0" dirty="0" err="1">
                          <a:solidFill>
                            <a:schemeClr val="bg1"/>
                          </a:solidFill>
                          <a:latin typeface="Times New Roman" panose="02020603050405020304" pitchFamily="18" charset="0"/>
                          <a:cs typeface="Times New Roman" panose="02020603050405020304" pitchFamily="18" charset="0"/>
                        </a:rPr>
                        <a:t>dysregulated</a:t>
                      </a:r>
                      <a:r>
                        <a:rPr lang="en-US" sz="1600" b="1" kern="1200" baseline="0" dirty="0">
                          <a:solidFill>
                            <a:schemeClr val="bg1"/>
                          </a:solidFill>
                          <a:latin typeface="Times New Roman" panose="02020603050405020304" pitchFamily="18" charset="0"/>
                          <a:cs typeface="Times New Roman" panose="02020603050405020304" pitchFamily="18" charset="0"/>
                        </a:rPr>
                        <a:t> host response to suspected or proven infection. Signs of organ dysfunction include: altered mental status (delirium), difficult or fast breathing, low oxygen saturation, reduced urine output (92), fast heart rate, weak pulse, cold extremities or low blood pressure, skin mottling, laboratory evidence of </a:t>
                      </a:r>
                      <a:r>
                        <a:rPr lang="en-US" sz="1600" b="1" kern="1200" baseline="0" dirty="0" err="1">
                          <a:solidFill>
                            <a:schemeClr val="bg1"/>
                          </a:solidFill>
                          <a:latin typeface="Times New Roman" panose="02020603050405020304" pitchFamily="18" charset="0"/>
                          <a:cs typeface="Times New Roman" panose="02020603050405020304" pitchFamily="18" charset="0"/>
                        </a:rPr>
                        <a:t>coagulopathy</a:t>
                      </a:r>
                      <a:r>
                        <a:rPr lang="en-US" sz="1600" b="1" kern="1200" baseline="0" dirty="0">
                          <a:solidFill>
                            <a:schemeClr val="bg1"/>
                          </a:solidFill>
                          <a:latin typeface="Times New Roman" panose="02020603050405020304" pitchFamily="18" charset="0"/>
                          <a:cs typeface="Times New Roman" panose="02020603050405020304" pitchFamily="18" charset="0"/>
                        </a:rPr>
                        <a:t>, thrombocytopenia, acidosis, high lactate, or </a:t>
                      </a:r>
                      <a:r>
                        <a:rPr lang="en-US" sz="1600" b="1" kern="1200" baseline="0" dirty="0" err="1">
                          <a:solidFill>
                            <a:schemeClr val="bg1"/>
                          </a:solidFill>
                          <a:latin typeface="Times New Roman" panose="02020603050405020304" pitchFamily="18" charset="0"/>
                          <a:cs typeface="Times New Roman" panose="02020603050405020304" pitchFamily="18" charset="0"/>
                        </a:rPr>
                        <a:t>hyperbilirubinemia</a:t>
                      </a:r>
                      <a:r>
                        <a:rPr lang="en-US" sz="1600" b="1" kern="1200" baseline="0" dirty="0">
                          <a:solidFill>
                            <a:schemeClr val="bg1"/>
                          </a:solidFill>
                          <a:latin typeface="Times New Roman" panose="02020603050405020304" pitchFamily="18" charset="0"/>
                          <a:cs typeface="Times New Roman" panose="02020603050405020304" pitchFamily="18" charset="0"/>
                        </a:rPr>
                        <a:t>. Children: suspected or proven infection and ≥ 2 age-based systemic inflammatory response syndrome (SIRS) </a:t>
                      </a:r>
                      <a:r>
                        <a:rPr lang="en-US" sz="1600" b="1" kern="1200" baseline="0" dirty="0" err="1">
                          <a:solidFill>
                            <a:schemeClr val="bg1"/>
                          </a:solidFill>
                          <a:latin typeface="Times New Roman" panose="02020603050405020304" pitchFamily="18" charset="0"/>
                          <a:cs typeface="Times New Roman" panose="02020603050405020304" pitchFamily="18" charset="0"/>
                        </a:rPr>
                        <a:t>criteria,d</a:t>
                      </a:r>
                      <a:r>
                        <a:rPr lang="en-US" sz="1600" b="1" kern="1200" baseline="0" dirty="0">
                          <a:solidFill>
                            <a:schemeClr val="bg1"/>
                          </a:solidFill>
                          <a:latin typeface="Times New Roman" panose="02020603050405020304" pitchFamily="18" charset="0"/>
                          <a:cs typeface="Times New Roman" panose="02020603050405020304" pitchFamily="18" charset="0"/>
                        </a:rPr>
                        <a:t> of which one must be abnormal temperature or white blood cell count. </a:t>
                      </a:r>
                    </a:p>
                    <a:p>
                      <a:pPr algn="just"/>
                      <a:endParaRPr lang="en-US" sz="1600" b="1" dirty="0">
                        <a:solidFill>
                          <a:schemeClr val="bg1"/>
                        </a:solidFill>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1858711">
                <a:tc>
                  <a:txBody>
                    <a:bodyPr/>
                    <a:lstStyle/>
                    <a:p>
                      <a:pPr algn="just"/>
                      <a:r>
                        <a:rPr lang="en-US" sz="2000" b="1" kern="1200" baseline="0" dirty="0">
                          <a:solidFill>
                            <a:schemeClr val="bg1"/>
                          </a:solidFill>
                          <a:latin typeface="Times New Roman" panose="02020603050405020304" pitchFamily="18" charset="0"/>
                          <a:cs typeface="Times New Roman" panose="02020603050405020304" pitchFamily="18" charset="0"/>
                        </a:rPr>
                        <a:t>Septic shock</a:t>
                      </a:r>
                    </a:p>
                    <a:p>
                      <a:pPr algn="just"/>
                      <a:r>
                        <a:rPr lang="en-US" sz="2000" b="1" kern="1200" baseline="0" dirty="0">
                          <a:solidFill>
                            <a:schemeClr val="bg1"/>
                          </a:solidFill>
                          <a:latin typeface="Times New Roman" panose="02020603050405020304" pitchFamily="18" charset="0"/>
                          <a:cs typeface="Times New Roman" panose="02020603050405020304" pitchFamily="18" charset="0"/>
                        </a:rPr>
                        <a:t>  </a:t>
                      </a:r>
                    </a:p>
                    <a:p>
                      <a:pPr algn="just"/>
                      <a:endParaRPr lang="en-US" sz="2000" b="1" dirty="0">
                        <a:solidFill>
                          <a:schemeClr val="bg1"/>
                        </a:solidFill>
                        <a:latin typeface="Times New Roman" pitchFamily="18" charset="0"/>
                        <a:cs typeface="Times New Roman" pitchFamily="18" charset="0"/>
                      </a:endParaRPr>
                    </a:p>
                  </a:txBody>
                  <a:tcPr/>
                </a:tc>
                <a:tc>
                  <a:txBody>
                    <a:bodyPr/>
                    <a:lstStyle/>
                    <a:p>
                      <a:pPr algn="just"/>
                      <a:r>
                        <a:rPr lang="en-US" sz="1600" b="1" kern="1200" baseline="0" dirty="0">
                          <a:solidFill>
                            <a:schemeClr val="bg1"/>
                          </a:solidFill>
                          <a:latin typeface="Times New Roman" panose="02020603050405020304" pitchFamily="18" charset="0"/>
                          <a:cs typeface="Times New Roman" panose="02020603050405020304" pitchFamily="18" charset="0"/>
                        </a:rPr>
                        <a:t>Adults: persistent hypotension despite volume resuscitation, requiring vasopressors to maintain MAP ≥ 65 mmHg and serum lactate level &gt; 2 </a:t>
                      </a:r>
                      <a:r>
                        <a:rPr lang="en-US" sz="1600" b="1" kern="1200" baseline="0" dirty="0" err="1">
                          <a:solidFill>
                            <a:schemeClr val="bg1"/>
                          </a:solidFill>
                          <a:latin typeface="Times New Roman" panose="02020603050405020304" pitchFamily="18" charset="0"/>
                          <a:cs typeface="Times New Roman" panose="02020603050405020304" pitchFamily="18" charset="0"/>
                        </a:rPr>
                        <a:t>mmol</a:t>
                      </a:r>
                      <a:r>
                        <a:rPr lang="en-US" sz="1600" b="1" kern="1200" baseline="0" dirty="0">
                          <a:solidFill>
                            <a:schemeClr val="bg1"/>
                          </a:solidFill>
                          <a:latin typeface="Times New Roman" panose="02020603050405020304" pitchFamily="18" charset="0"/>
                          <a:cs typeface="Times New Roman" panose="02020603050405020304" pitchFamily="18" charset="0"/>
                        </a:rPr>
                        <a:t>/L. Children: any hypotension (</a:t>
                      </a:r>
                      <a:r>
                        <a:rPr lang="en-US" sz="1600" b="1" kern="1200" baseline="0" dirty="0" err="1">
                          <a:solidFill>
                            <a:schemeClr val="bg1"/>
                          </a:solidFill>
                          <a:latin typeface="Times New Roman" panose="02020603050405020304" pitchFamily="18" charset="0"/>
                          <a:cs typeface="Times New Roman" panose="02020603050405020304" pitchFamily="18" charset="0"/>
                        </a:rPr>
                        <a:t>SBP</a:t>
                      </a:r>
                      <a:r>
                        <a:rPr lang="en-US" sz="1600" b="1" kern="1200" baseline="0" dirty="0">
                          <a:solidFill>
                            <a:schemeClr val="bg1"/>
                          </a:solidFill>
                          <a:latin typeface="Times New Roman" panose="02020603050405020304" pitchFamily="18" charset="0"/>
                          <a:cs typeface="Times New Roman" panose="02020603050405020304" pitchFamily="18" charset="0"/>
                        </a:rPr>
                        <a:t> &lt; 5th </a:t>
                      </a:r>
                      <a:r>
                        <a:rPr lang="en-US" sz="1600" b="1" kern="1200" baseline="0" dirty="0" err="1">
                          <a:solidFill>
                            <a:schemeClr val="bg1"/>
                          </a:solidFill>
                          <a:latin typeface="Times New Roman" panose="02020603050405020304" pitchFamily="18" charset="0"/>
                          <a:cs typeface="Times New Roman" panose="02020603050405020304" pitchFamily="18" charset="0"/>
                        </a:rPr>
                        <a:t>centile</a:t>
                      </a:r>
                      <a:r>
                        <a:rPr lang="en-US" sz="1600" b="1" kern="1200" baseline="0" dirty="0">
                          <a:solidFill>
                            <a:schemeClr val="bg1"/>
                          </a:solidFill>
                          <a:latin typeface="Times New Roman" panose="02020603050405020304" pitchFamily="18" charset="0"/>
                          <a:cs typeface="Times New Roman" panose="02020603050405020304" pitchFamily="18" charset="0"/>
                        </a:rPr>
                        <a:t> or &gt; 2 SD below normal for age) or two or three of the following: altered mental status; bradycardia or tachycardia (HR &lt; 90 </a:t>
                      </a:r>
                      <a:r>
                        <a:rPr lang="en-US" sz="1600" b="1" kern="1200" baseline="0" dirty="0" err="1">
                          <a:solidFill>
                            <a:schemeClr val="bg1"/>
                          </a:solidFill>
                          <a:latin typeface="Times New Roman" panose="02020603050405020304" pitchFamily="18" charset="0"/>
                          <a:cs typeface="Times New Roman" panose="02020603050405020304" pitchFamily="18" charset="0"/>
                        </a:rPr>
                        <a:t>bpm</a:t>
                      </a:r>
                      <a:r>
                        <a:rPr lang="en-US" sz="1600" b="1" kern="1200" baseline="0" dirty="0">
                          <a:solidFill>
                            <a:schemeClr val="bg1"/>
                          </a:solidFill>
                          <a:latin typeface="Times New Roman" panose="02020603050405020304" pitchFamily="18" charset="0"/>
                          <a:cs typeface="Times New Roman" panose="02020603050405020304" pitchFamily="18" charset="0"/>
                        </a:rPr>
                        <a:t> or &gt; 160 </a:t>
                      </a:r>
                      <a:r>
                        <a:rPr lang="en-US" sz="1600" b="1" kern="1200" baseline="0" dirty="0" err="1">
                          <a:solidFill>
                            <a:schemeClr val="bg1"/>
                          </a:solidFill>
                          <a:latin typeface="Times New Roman" panose="02020603050405020304" pitchFamily="18" charset="0"/>
                          <a:cs typeface="Times New Roman" panose="02020603050405020304" pitchFamily="18" charset="0"/>
                        </a:rPr>
                        <a:t>bpm</a:t>
                      </a:r>
                      <a:r>
                        <a:rPr lang="en-US" sz="1600" b="1" kern="1200" baseline="0" dirty="0">
                          <a:solidFill>
                            <a:schemeClr val="bg1"/>
                          </a:solidFill>
                          <a:latin typeface="Times New Roman" panose="02020603050405020304" pitchFamily="18" charset="0"/>
                          <a:cs typeface="Times New Roman" panose="02020603050405020304" pitchFamily="18" charset="0"/>
                        </a:rPr>
                        <a:t> in infants and heart rate &lt; 70 </a:t>
                      </a:r>
                      <a:r>
                        <a:rPr lang="en-US" sz="1600" b="1" kern="1200" baseline="0" dirty="0" err="1">
                          <a:solidFill>
                            <a:schemeClr val="bg1"/>
                          </a:solidFill>
                          <a:latin typeface="Times New Roman" panose="02020603050405020304" pitchFamily="18" charset="0"/>
                          <a:cs typeface="Times New Roman" panose="02020603050405020304" pitchFamily="18" charset="0"/>
                        </a:rPr>
                        <a:t>bpm</a:t>
                      </a:r>
                      <a:r>
                        <a:rPr lang="en-US" sz="1600" b="1" kern="1200" baseline="0" dirty="0">
                          <a:solidFill>
                            <a:schemeClr val="bg1"/>
                          </a:solidFill>
                          <a:latin typeface="Times New Roman" panose="02020603050405020304" pitchFamily="18" charset="0"/>
                          <a:cs typeface="Times New Roman" panose="02020603050405020304" pitchFamily="18" charset="0"/>
                        </a:rPr>
                        <a:t> or &gt; 150 </a:t>
                      </a:r>
                      <a:r>
                        <a:rPr lang="en-US" sz="1600" b="1" kern="1200" baseline="0" dirty="0" err="1">
                          <a:solidFill>
                            <a:schemeClr val="bg1"/>
                          </a:solidFill>
                          <a:latin typeface="Times New Roman" panose="02020603050405020304" pitchFamily="18" charset="0"/>
                          <a:cs typeface="Times New Roman" panose="02020603050405020304" pitchFamily="18" charset="0"/>
                        </a:rPr>
                        <a:t>bpm</a:t>
                      </a:r>
                      <a:r>
                        <a:rPr lang="en-US" sz="1600" b="1" kern="1200" baseline="0" dirty="0">
                          <a:solidFill>
                            <a:schemeClr val="bg1"/>
                          </a:solidFill>
                          <a:latin typeface="Times New Roman" panose="02020603050405020304" pitchFamily="18" charset="0"/>
                          <a:cs typeface="Times New Roman" panose="02020603050405020304" pitchFamily="18" charset="0"/>
                        </a:rPr>
                        <a:t> in children); prolonged capillary refill (&gt; 2 sec) or weak pulse; </a:t>
                      </a:r>
                      <a:endParaRPr lang="en-US" sz="1600" b="1" dirty="0">
                        <a:solidFill>
                          <a:schemeClr val="bg1"/>
                        </a:solidFill>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896164">
                <a:tc>
                  <a:txBody>
                    <a:bodyPr/>
                    <a:lstStyle/>
                    <a:p>
                      <a:pPr algn="just"/>
                      <a:r>
                        <a:rPr lang="en-US" sz="2000" b="1" kern="1200" baseline="0" dirty="0">
                          <a:solidFill>
                            <a:schemeClr val="bg1"/>
                          </a:solidFill>
                          <a:latin typeface="Times New Roman" panose="02020603050405020304" pitchFamily="18" charset="0"/>
                          <a:cs typeface="Times New Roman" panose="02020603050405020304" pitchFamily="18" charset="0"/>
                        </a:rPr>
                        <a:t>Acute thrombosis </a:t>
                      </a:r>
                    </a:p>
                    <a:p>
                      <a:pPr algn="just"/>
                      <a:r>
                        <a:rPr lang="en-US" sz="2000" b="1" kern="1200" baseline="0" dirty="0">
                          <a:solidFill>
                            <a:schemeClr val="bg1"/>
                          </a:solidFill>
                          <a:latin typeface="Times New Roman" panose="02020603050405020304" pitchFamily="18" charset="0"/>
                          <a:cs typeface="Times New Roman" panose="02020603050405020304" pitchFamily="18" charset="0"/>
                        </a:rPr>
                        <a:t>  </a:t>
                      </a:r>
                    </a:p>
                    <a:p>
                      <a:pPr algn="just"/>
                      <a:endParaRPr lang="en-US" sz="2000" b="1" dirty="0">
                        <a:solidFill>
                          <a:schemeClr val="bg1"/>
                        </a:solidFill>
                        <a:latin typeface="Times New Roman" pitchFamily="18" charset="0"/>
                        <a:cs typeface="Times New Roman" pitchFamily="18" charset="0"/>
                      </a:endParaRPr>
                    </a:p>
                  </a:txBody>
                  <a:tcPr/>
                </a:tc>
                <a:tc>
                  <a:txBody>
                    <a:bodyPr/>
                    <a:lstStyle/>
                    <a:p>
                      <a:pPr algn="just"/>
                      <a:r>
                        <a:rPr lang="en-US" sz="1600" b="1" kern="1200" baseline="0" dirty="0">
                          <a:solidFill>
                            <a:schemeClr val="bg1"/>
                          </a:solidFill>
                          <a:latin typeface="Times New Roman" panose="02020603050405020304" pitchFamily="18" charset="0"/>
                          <a:cs typeface="Times New Roman" panose="02020603050405020304" pitchFamily="18" charset="0"/>
                        </a:rPr>
                        <a:t>Acute venous </a:t>
                      </a:r>
                      <a:r>
                        <a:rPr lang="en-US" sz="1600" b="1" kern="1200" baseline="0" dirty="0" err="1">
                          <a:solidFill>
                            <a:schemeClr val="bg1"/>
                          </a:solidFill>
                          <a:latin typeface="Times New Roman" panose="02020603050405020304" pitchFamily="18" charset="0"/>
                          <a:cs typeface="Times New Roman" panose="02020603050405020304" pitchFamily="18" charset="0"/>
                        </a:rPr>
                        <a:t>thromboembolism</a:t>
                      </a:r>
                      <a:r>
                        <a:rPr lang="en-US" sz="1600" b="1" kern="1200" baseline="0" dirty="0">
                          <a:solidFill>
                            <a:schemeClr val="bg1"/>
                          </a:solidFill>
                          <a:latin typeface="Times New Roman" panose="02020603050405020304" pitchFamily="18" charset="0"/>
                          <a:cs typeface="Times New Roman" panose="02020603050405020304" pitchFamily="18" charset="0"/>
                        </a:rPr>
                        <a:t> (i.e. pulmonary embolism), acute coronary syndrome, acute stroke. </a:t>
                      </a:r>
                    </a:p>
                    <a:p>
                      <a:pPr algn="just"/>
                      <a:r>
                        <a:rPr lang="en-US" sz="1600" b="1" kern="1200" baseline="0" dirty="0">
                          <a:solidFill>
                            <a:schemeClr val="bg1"/>
                          </a:solidFill>
                          <a:latin typeface="Times New Roman" panose="02020603050405020304" pitchFamily="18" charset="0"/>
                          <a:cs typeface="Times New Roman" panose="02020603050405020304" pitchFamily="18" charset="0"/>
                        </a:rPr>
                        <a:t>  </a:t>
                      </a:r>
                    </a:p>
                    <a:p>
                      <a:pPr algn="just"/>
                      <a:endParaRPr lang="en-US" sz="1600" b="1" dirty="0">
                        <a:solidFill>
                          <a:schemeClr val="bg1"/>
                        </a:solidFill>
                        <a:latin typeface="Times New Roman" pitchFamily="18" charset="0"/>
                        <a:cs typeface="Times New Roman" pitchFamily="18" charset="0"/>
                      </a:endParaRPr>
                    </a:p>
                  </a:txBody>
                  <a:tcPr/>
                </a:tc>
                <a:extLst>
                  <a:ext uri="{0D108BD9-81ED-4DB2-BD59-A6C34878D82A}">
                    <a16:rowId xmlns:a16="http://schemas.microsoft.com/office/drawing/2014/main" val="10002"/>
                  </a:ext>
                </a:extLst>
              </a:tr>
            </a:tbl>
          </a:graphicData>
        </a:graphic>
      </p:graphicFrame>
      <p:sp>
        <p:nvSpPr>
          <p:cNvPr id="3" name="Title 1">
            <a:extLst>
              <a:ext uri="{FF2B5EF4-FFF2-40B4-BE49-F238E27FC236}">
                <a16:creationId xmlns:a16="http://schemas.microsoft.com/office/drawing/2014/main" id="{5B5BD7C4-CBF1-4DC6-89EE-80AD99FDC351}"/>
              </a:ext>
            </a:extLst>
          </p:cNvPr>
          <p:cNvSpPr>
            <a:spLocks noGrp="1"/>
          </p:cNvSpPr>
          <p:nvPr>
            <p:ph type="title"/>
          </p:nvPr>
        </p:nvSpPr>
        <p:spPr>
          <a:xfrm>
            <a:off x="628650" y="365127"/>
            <a:ext cx="7886700" cy="701674"/>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r>
              <a:rPr lang="en-US" b="1" dirty="0">
                <a:solidFill>
                  <a:schemeClr val="bg1"/>
                </a:solidFill>
                <a:latin typeface="Times New Roman" panose="02020603050405020304" pitchFamily="18" charset="0"/>
                <a:cs typeface="Times New Roman" panose="02020603050405020304" pitchFamily="18" charset="0"/>
              </a:rPr>
              <a:t>COVID-19 DISEASE SEVERITY</a:t>
            </a:r>
            <a:endParaRPr lang="en-US"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txDef>
      <a:spPr>
        <a:noFill/>
      </a:spPr>
      <a:bodyPr wrap="square" rtlCol="0">
        <a:spAutoFit/>
      </a:bodyPr>
      <a:lstStyle>
        <a:defPPr algn="ctr">
          <a:defRPr sz="1800" b="1" dirty="0" smtClean="0">
            <a:solidFill>
              <a:schemeClr val="bg1"/>
            </a:solidFill>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Template>
  <TotalTime>1171</TotalTime>
  <Words>7491</Words>
  <Application>Microsoft Office PowerPoint</Application>
  <PresentationFormat>On-screen Show (4:3)</PresentationFormat>
  <Paragraphs>471</Paragraphs>
  <Slides>75</Slides>
  <Notes>7</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75</vt:i4>
      </vt:variant>
    </vt:vector>
  </HeadingPairs>
  <TitlesOfParts>
    <vt:vector size="81" baseType="lpstr">
      <vt:lpstr>Arial</vt:lpstr>
      <vt:lpstr>Calibri</vt:lpstr>
      <vt:lpstr>Corbel</vt:lpstr>
      <vt:lpstr>Times New Roman</vt:lpstr>
      <vt:lpstr>Wingdings</vt:lpstr>
      <vt:lpstr>Banded</vt:lpstr>
      <vt:lpstr>CLINICAL MANAGEMENT OF COVID- 19  </vt:lpstr>
      <vt:lpstr>INTRODUCTION </vt:lpstr>
      <vt:lpstr>PowerPoint Presentation</vt:lpstr>
      <vt:lpstr>PowerPoint Presentation</vt:lpstr>
      <vt:lpstr>  Age more than 60 years (increasing with age)  Underlying noncommunicable diseases (NCDs): diabetes, hypertension, cardiac disease, chronic lung disease, cerebrovascular disease, dementia, mental disorders, chronic kidney disease, immunosuppression, obesity and cancer have been associated with higher mortality (84,85).   In pregnancy, increasing maternal age, high BMI, non-white ethnicity, chronic conditions and pregnancy specific conditions such as gestational diabetes and pre-eclampsia.   </vt:lpstr>
      <vt:lpstr>Laboratory Diagnosis</vt:lpstr>
      <vt:lpstr>COVID-19 DISEASE SEVERITY</vt:lpstr>
      <vt:lpstr>PowerPoint Presentation</vt:lpstr>
      <vt:lpstr>COVID-19 DISEASE SEVERITY</vt:lpstr>
      <vt:lpstr>COVID-19 DISEASE SEVERITY</vt:lpstr>
      <vt:lpstr>Management of mild COVID-19: symptomatic treatment  WHO Recommendations </vt:lpstr>
      <vt:lpstr>MANAGEMENT OF MODERATE COVID-19: PNEUMONIA TREATMENT WHO Recommendations  </vt:lpstr>
      <vt:lpstr>MANAGEMENT OF SEVERE COVID-19: SEVERE PNEUMONIA TREATMENT  WHO Recommendations </vt:lpstr>
      <vt:lpstr>MANAGEMENT OF CRITICAL COVID-19: ACUTE RESPIRATORY DISTRESS SYNDROME (ARDS) WHO Recommendations </vt:lpstr>
      <vt:lpstr>MANAGEMENT OF CRITICAL COVID-19: SEPTIC SHOCK</vt:lpstr>
      <vt:lpstr>PREVENTION OF COMPLICATIONS</vt:lpstr>
      <vt:lpstr>PowerPoint Presentation</vt:lpstr>
      <vt:lpstr>THERAPEUTICS AND COVID-19</vt:lpstr>
      <vt:lpstr>MANAGEMENT OF NEUROLOGICAL AND MENTAL MANIFESTATIONS ASSOCIATED WITH COVID-19</vt:lpstr>
      <vt:lpstr>PowerPoint Presentation</vt:lpstr>
      <vt:lpstr>REHABILITATION FOR PATIENTS WITH COVID-19</vt:lpstr>
      <vt:lpstr>PowerPoint Presentation</vt:lpstr>
      <vt:lpstr>ICU and Ventilator Management for COVID-19 Patients</vt:lpstr>
      <vt:lpstr>COVID-19 pneumonia, Type L</vt:lpstr>
      <vt:lpstr>COVID-19 pneumonia, Type H</vt:lpstr>
      <vt:lpstr>PowerPoint Presentation</vt:lpstr>
      <vt:lpstr>PowerPoint Presentation</vt:lpstr>
      <vt:lpstr>Respiratory management</vt:lpstr>
      <vt:lpstr>PowerPoint Presentation</vt:lpstr>
      <vt:lpstr>PowerPoint Presentation</vt:lpstr>
      <vt:lpstr>PowerPoint Presentation</vt:lpstr>
      <vt:lpstr>PowerPoint Presentation</vt:lpstr>
      <vt:lpstr>PowerPoint Presentation</vt:lpstr>
      <vt:lpstr> 1).Worsening Hypercarbia.  2).Acidemia.  3).Altered Mental Status. 4).Fatigue.  5).Hemodynamic Instability.   Indications Of Mechanical Ventilation:    1.Respiratory Exhaustion.  2.Refractory Severe Hypoxemia (Pao2 &lt;50-60 Mmhg) On Maximal  Oxygen Therapy. 3. Progressive CO2 Retention With Academia. 4.Failure Of NIV.  5.Non-respiratory Indications Especially Refractory Hemodynamic  Compromise And Deep Coma. </vt:lpstr>
      <vt:lpstr>PowerPoint Presentation</vt:lpstr>
      <vt:lpstr>PowerPoint Presentation</vt:lpstr>
      <vt:lpstr>Modes of ventilation</vt:lpstr>
      <vt:lpstr>Modes of ventilation</vt:lpstr>
      <vt:lpstr>Refractory hypoxemia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CARING FOR WOMEN WITH COVID-19 DURING AND AFTER PREGNANCY</vt:lpstr>
      <vt:lpstr>FEEDING AND CARING FOR INFANTS AND YOUNG CHILDREN OF MOTHERS WITH COVID-19</vt:lpstr>
      <vt:lpstr>SUMMARY OF RECOMMENDATIONS WHEN MOTHER WITH COVID-19 IS CARING FOR INFANT   </vt:lpstr>
      <vt:lpstr>SUMMARY OF RECOMMENDATIONS WHEN MOTHER WITH COVID-19 IS CARING FOR INFANT   </vt:lpstr>
      <vt:lpstr>SUMMARY OF RECOMMENDATIONS WHEN MOTHER WITH COVID-19 IS CARING FOR INFANT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COVID-19: 10 things I wished I’d known some months ago</vt:lpstr>
      <vt:lpstr>Prepare And Anticipate. Discuss Logistics Of Upscaling The Number Of ICU Beds And Necessary Resources.  Start Training Residents, Non-icu Nurses In Advance.   Patients Come In With A High CRP And Low PCT. Over The Days, Typically CRP Decreases, While Increases In PCT May Be Observed That Appear Not To Relate To Bacterial Infection.  There Is Highly Fluctuating Fever.   Typically, Patients That Can Be Extubated ‘Early’ (After Approximately 10 Days) Show Decreasing CRP And Temperature Kinetics.  Empirical Therapy Using Antibiotics With Activity Against Both Typical And Atypical Respiratory Pathogens Should Be Considered.   Cytokine Elevation Profiles Appear Reminiscent Of Secondary Hemophagocytic Lymphohistiocytosis (HLH), Or Macrophage Activation Syndrome (MAS). However, While Ferritin Values Are Clearly Elevated.  D-dimer Values May Reach Extremely High Levels, And Hypercoagulation Is Discussed.  There Is A High Incidence Of Thrombosis And Pulmonary Embolism.   Patients With Preexistent Cardiovascular Disease Are Prone To Hemodynamic Decompensation. In Addition To Acute Coronary Syndrome, Fulminant Myocarditis May Occur.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MANAGEMENT OF COVID- 19</dc:title>
  <dc:creator>Administrator</dc:creator>
  <cp:lastModifiedBy>tlall258@outlook.com</cp:lastModifiedBy>
  <cp:revision>275</cp:revision>
  <dcterms:created xsi:type="dcterms:W3CDTF">2006-08-16T00:00:00Z</dcterms:created>
  <dcterms:modified xsi:type="dcterms:W3CDTF">2021-10-18T08:25:32Z</dcterms:modified>
</cp:coreProperties>
</file>